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78" r:id="rId2"/>
    <p:sldId id="473" r:id="rId3"/>
    <p:sldId id="480" r:id="rId4"/>
    <p:sldId id="454" r:id="rId5"/>
    <p:sldId id="455" r:id="rId6"/>
    <p:sldId id="481" r:id="rId7"/>
    <p:sldId id="459" r:id="rId8"/>
    <p:sldId id="463" r:id="rId9"/>
    <p:sldId id="410" r:id="rId10"/>
    <p:sldId id="479" r:id="rId11"/>
    <p:sldId id="4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45AF-7298-46AC-8256-7CF0A2D31450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DAB3E-646D-4686-84BF-6B6AB4DD70D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538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402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633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895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84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05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920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316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933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0ED-7EAB-465A-9EE1-A9EF3CD98C3E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89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73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04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637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786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39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889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51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417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722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52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11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FA25-C174-4E7E-B8D3-3624AD3D8EF9}" type="datetimeFigureOut">
              <a:rPr lang="ca-ES" smtClean="0"/>
              <a:t>12/3/2021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B394-005C-4AB2-80EF-D18371D637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6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468F717-9C1C-4CD5-9F90-C0F96F68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31"/>
            <a:ext cx="9144000" cy="514847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D7C645E3-829F-4EDA-9057-7B3CE31005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786743" y="505097"/>
            <a:ext cx="3081694" cy="9682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0D93BF-6FA3-402C-B3BC-8BCB3021C2CA}"/>
              </a:ext>
            </a:extLst>
          </p:cNvPr>
          <p:cNvSpPr/>
          <p:nvPr/>
        </p:nvSpPr>
        <p:spPr>
          <a:xfrm>
            <a:off x="5302950" y="6239691"/>
            <a:ext cx="3414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dirty="0">
                <a:solidFill>
                  <a:schemeClr val="bg1"/>
                </a:solidFill>
              </a:rPr>
              <a:t>Barcelona, 18 març de 2021</a:t>
            </a:r>
          </a:p>
        </p:txBody>
      </p:sp>
    </p:spTree>
    <p:extLst>
      <p:ext uri="{BB962C8B-B14F-4D97-AF65-F5344CB8AC3E}">
        <p14:creationId xmlns:p14="http://schemas.microsoft.com/office/powerpoint/2010/main" val="324998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33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5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31" y="214292"/>
            <a:ext cx="6929457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ea typeface="+mj-ea"/>
                <a:cs typeface="+mj-cs"/>
              </a:rPr>
              <a:t>Reptes actuals del </a:t>
            </a:r>
            <a:r>
              <a:rPr lang="ca-ES" sz="2800" b="1" dirty="0" err="1">
                <a:ea typeface="+mj-ea"/>
                <a:cs typeface="+mj-cs"/>
              </a:rPr>
              <a:t>Biomarket</a:t>
            </a:r>
            <a:endParaRPr lang="ca-ES" sz="2800" b="1" dirty="0">
              <a:ea typeface="+mj-ea"/>
              <a:cs typeface="+mj-cs"/>
            </a:endParaRP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8"/>
            <a:ext cx="9144000" cy="394555"/>
          </a:xfrm>
          <a:prstGeom prst="rect">
            <a:avLst/>
          </a:prstGeom>
          <a:noFill/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DF1C86D-002E-4FE4-B504-C4FB64E69C5E}"/>
              </a:ext>
            </a:extLst>
          </p:cNvPr>
          <p:cNvSpPr txBox="1"/>
          <p:nvPr/>
        </p:nvSpPr>
        <p:spPr>
          <a:xfrm>
            <a:off x="840866" y="1135638"/>
            <a:ext cx="81439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 err="1"/>
              <a:t>Posicionament</a:t>
            </a:r>
            <a:r>
              <a:rPr lang="es-ES" sz="2600" b="1" dirty="0"/>
              <a:t> del </a:t>
            </a:r>
            <a:r>
              <a:rPr lang="es-ES" sz="2600" b="1" dirty="0" err="1"/>
              <a:t>mercat</a:t>
            </a:r>
            <a:r>
              <a:rPr lang="es-ES" sz="2600" b="1" dirty="0"/>
              <a:t>:</a:t>
            </a:r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/>
              <a:t>Institucional</a:t>
            </a:r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Opinió</a:t>
            </a:r>
            <a:r>
              <a:rPr lang="es-ES" sz="2600" dirty="0"/>
              <a:t> pública-</a:t>
            </a:r>
            <a:r>
              <a:rPr lang="es-ES" sz="2600" dirty="0" err="1"/>
              <a:t>ciutadania</a:t>
            </a:r>
            <a:endParaRPr lang="es-ES" sz="2600" dirty="0"/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/>
              <a:t>Professional</a:t>
            </a:r>
          </a:p>
          <a:p>
            <a:pPr marL="742944" lvl="1" indent="-285744">
              <a:buFont typeface="Wingdings" panose="05000000000000000000" pitchFamily="2" charset="2"/>
              <a:buChar char="§"/>
            </a:pPr>
            <a:endParaRPr lang="es-ES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 err="1"/>
              <a:t>Captació</a:t>
            </a:r>
            <a:r>
              <a:rPr lang="es-ES" sz="2600" b="1" dirty="0"/>
              <a:t> de </a:t>
            </a:r>
            <a:r>
              <a:rPr lang="es-ES" sz="2600" b="1" dirty="0" err="1"/>
              <a:t>clients</a:t>
            </a:r>
            <a:r>
              <a:rPr lang="es-ES" sz="2600" b="1" dirty="0"/>
              <a:t>:</a:t>
            </a:r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Botigues</a:t>
            </a:r>
            <a:r>
              <a:rPr lang="es-ES" sz="2600" dirty="0"/>
              <a:t> </a:t>
            </a:r>
            <a:r>
              <a:rPr lang="es-ES" sz="2600" dirty="0" err="1"/>
              <a:t>especialitzades</a:t>
            </a:r>
            <a:endParaRPr lang="es-ES" sz="2600" dirty="0"/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Comerç</a:t>
            </a:r>
            <a:r>
              <a:rPr lang="es-ES" sz="2600" dirty="0"/>
              <a:t> tradicional de </a:t>
            </a:r>
            <a:r>
              <a:rPr lang="es-ES" sz="2600" dirty="0" err="1"/>
              <a:t>mercats</a:t>
            </a:r>
            <a:r>
              <a:rPr lang="es-ES" sz="2600" dirty="0"/>
              <a:t> </a:t>
            </a:r>
            <a:r>
              <a:rPr lang="es-ES" sz="2600" dirty="0" err="1"/>
              <a:t>municipals</a:t>
            </a:r>
            <a:r>
              <a:rPr lang="es-ES" sz="2600" dirty="0"/>
              <a:t> o de </a:t>
            </a:r>
            <a:r>
              <a:rPr lang="es-ES" sz="2600" dirty="0" err="1"/>
              <a:t>carrer</a:t>
            </a:r>
            <a:endParaRPr lang="es-ES" sz="2600" dirty="0"/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Petits</a:t>
            </a:r>
            <a:r>
              <a:rPr lang="es-ES" sz="2600" dirty="0"/>
              <a:t> i Mitjans </a:t>
            </a:r>
            <a:r>
              <a:rPr lang="es-ES" sz="2600" dirty="0" err="1"/>
              <a:t>supermercats</a:t>
            </a:r>
            <a:endParaRPr lang="es-ES" sz="2600" dirty="0"/>
          </a:p>
          <a:p>
            <a:pPr marL="742944" lvl="1" indent="-285744">
              <a:buFont typeface="Wingdings" panose="05000000000000000000" pitchFamily="2" charset="2"/>
              <a:buChar char="§"/>
            </a:pPr>
            <a:r>
              <a:rPr lang="es-ES" sz="2600" dirty="0"/>
              <a:t>Sector HORECA (restaurants i </a:t>
            </a:r>
            <a:r>
              <a:rPr lang="es-ES" sz="2600" dirty="0" err="1"/>
              <a:t>col·lectivitats</a:t>
            </a:r>
            <a:r>
              <a:rPr lang="es-ES" sz="2600" dirty="0"/>
              <a:t>)</a:t>
            </a:r>
          </a:p>
          <a:p>
            <a:pPr marL="742944" lvl="1" indent="-285744">
              <a:buFont typeface="Wingdings" panose="05000000000000000000" pitchFamily="2" charset="2"/>
              <a:buChar char="§"/>
            </a:pPr>
            <a:endParaRPr lang="es-ES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/>
              <a:t>Demanda per </a:t>
            </a:r>
            <a:r>
              <a:rPr lang="es-ES" sz="2600" b="1" dirty="0" err="1"/>
              <a:t>part</a:t>
            </a:r>
            <a:r>
              <a:rPr lang="es-ES" sz="2600" b="1" dirty="0"/>
              <a:t> dels </a:t>
            </a:r>
            <a:r>
              <a:rPr lang="es-ES" sz="2600" b="1" dirty="0" err="1"/>
              <a:t>ciutadans</a:t>
            </a:r>
            <a:endParaRPr lang="es-ES" sz="2600" b="1" dirty="0"/>
          </a:p>
          <a:p>
            <a:pPr marL="742944" lvl="1" indent="-285744">
              <a:buFont typeface="Wingdings" panose="05000000000000000000" pitchFamily="2" charset="2"/>
              <a:buChar char="§"/>
            </a:pP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95548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4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25" y="214290"/>
            <a:ext cx="69294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 err="1">
                <a:ea typeface="+mj-ea"/>
                <a:cs typeface="+mj-cs"/>
              </a:rPr>
              <a:t>Previsiones</a:t>
            </a:r>
            <a:r>
              <a:rPr lang="ca-ES" sz="2800" b="1" dirty="0">
                <a:ea typeface="+mj-ea"/>
                <a:cs typeface="+mj-cs"/>
              </a:rPr>
              <a:t> de </a:t>
            </a:r>
            <a:r>
              <a:rPr lang="ca-ES" sz="2800" b="1" dirty="0" err="1">
                <a:ea typeface="+mj-ea"/>
                <a:cs typeface="+mj-cs"/>
              </a:rPr>
              <a:t>comercialización</a:t>
            </a:r>
            <a:r>
              <a:rPr lang="ca-ES" sz="2800" b="1" dirty="0">
                <a:ea typeface="+mj-ea"/>
                <a:cs typeface="+mj-cs"/>
              </a:rPr>
              <a:t> </a:t>
            </a: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6"/>
            <a:ext cx="9144000" cy="394554"/>
          </a:xfrm>
          <a:prstGeom prst="rect">
            <a:avLst/>
          </a:prstGeom>
          <a:noFill/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42EA7649-9C9A-48AB-ABCA-CFB80BD1B597}"/>
              </a:ext>
            </a:extLst>
          </p:cNvPr>
          <p:cNvSpPr txBox="1"/>
          <p:nvPr/>
        </p:nvSpPr>
        <p:spPr>
          <a:xfrm>
            <a:off x="500035" y="1175011"/>
            <a:ext cx="848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dirty="0"/>
              <a:t>Captación inicial de negocio: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20% </a:t>
            </a:r>
            <a:r>
              <a:rPr lang="es-ES" sz="2400" dirty="0"/>
              <a:t>del total de fruta y hortaliza ecológica comercializada en Cataluña (23.662 toneladas/año).</a:t>
            </a:r>
          </a:p>
        </p:txBody>
      </p:sp>
      <p:graphicFrame>
        <p:nvGraphicFramePr>
          <p:cNvPr id="3" name="Taula 7">
            <a:extLst>
              <a:ext uri="{FF2B5EF4-FFF2-40B4-BE49-F238E27FC236}">
                <a16:creationId xmlns:a16="http://schemas.microsoft.com/office/drawing/2014/main" id="{47B3DD1E-9937-4033-985A-091801545B7A}"/>
              </a:ext>
            </a:extLst>
          </p:cNvPr>
          <p:cNvGraphicFramePr>
            <a:graphicFrameLocks noGrp="1"/>
          </p:cNvGraphicFramePr>
          <p:nvPr/>
        </p:nvGraphicFramePr>
        <p:xfrm>
          <a:off x="727046" y="2187420"/>
          <a:ext cx="7689909" cy="3250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5771">
                  <a:extLst>
                    <a:ext uri="{9D8B030D-6E8A-4147-A177-3AD203B41FA5}">
                      <a16:colId xmlns:a16="http://schemas.microsoft.com/office/drawing/2014/main" val="2830538993"/>
                    </a:ext>
                  </a:extLst>
                </a:gridCol>
                <a:gridCol w="1245705">
                  <a:extLst>
                    <a:ext uri="{9D8B030D-6E8A-4147-A177-3AD203B41FA5}">
                      <a16:colId xmlns:a16="http://schemas.microsoft.com/office/drawing/2014/main" val="769293908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1169528118"/>
                    </a:ext>
                  </a:extLst>
                </a:gridCol>
                <a:gridCol w="1101755">
                  <a:extLst>
                    <a:ext uri="{9D8B030D-6E8A-4147-A177-3AD203B41FA5}">
                      <a16:colId xmlns:a16="http://schemas.microsoft.com/office/drawing/2014/main" val="872343486"/>
                    </a:ext>
                  </a:extLst>
                </a:gridCol>
              </a:tblGrid>
              <a:tr h="323470">
                <a:tc>
                  <a:txBody>
                    <a:bodyPr/>
                    <a:lstStyle/>
                    <a:p>
                      <a:endParaRPr lang="ca-ES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2021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2026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2031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56657"/>
                  </a:ext>
                </a:extLst>
              </a:tr>
              <a:tr h="797597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Cuota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FyH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Eco/Total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FyH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(Cataluña)*</a:t>
                      </a:r>
                      <a:endParaRPr lang="ca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7,5%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8,9%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9.7%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56540"/>
                  </a:ext>
                </a:extLst>
              </a:tr>
              <a:tr h="558318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Volumen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FyH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Eco en Cataluña (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tn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/año)**</a:t>
                      </a:r>
                      <a:endParaRPr lang="ca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118.310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142.000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156.200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17117"/>
                  </a:ext>
                </a:extLst>
              </a:tr>
              <a:tr h="558318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Cuota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FyH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en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Biomarket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tn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/año)</a:t>
                      </a:r>
                      <a:endParaRPr lang="ca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20%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35%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50%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9193"/>
                  </a:ext>
                </a:extLst>
              </a:tr>
              <a:tr h="797597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Volumen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FyH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ecológicas en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Biomarket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</a:rPr>
                        <a:t>tn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/año)</a:t>
                      </a:r>
                      <a:endParaRPr lang="ca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23.662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49.700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78.100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90389"/>
                  </a:ext>
                </a:extLst>
              </a:tr>
            </a:tbl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7C05AD8D-9B9A-45C4-8037-8BA94FC3CD94}"/>
              </a:ext>
            </a:extLst>
          </p:cNvPr>
          <p:cNvSpPr txBox="1"/>
          <p:nvPr/>
        </p:nvSpPr>
        <p:spPr>
          <a:xfrm>
            <a:off x="557211" y="5619624"/>
            <a:ext cx="80867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</a:t>
            </a:r>
            <a:r>
              <a:rPr lang="es-ES" sz="1700" dirty="0"/>
              <a:t>Proyecciones basadas en datos de MERCASA / MAGRAMA y ratios de crecimiento </a:t>
            </a:r>
          </a:p>
          <a:p>
            <a:r>
              <a:rPr lang="es-ES" sz="1700" dirty="0"/>
              <a:t>** Comercializaciones de productos (</a:t>
            </a:r>
            <a:r>
              <a:rPr lang="es-ES" sz="1700" dirty="0" err="1"/>
              <a:t>FyH</a:t>
            </a:r>
            <a:r>
              <a:rPr lang="es-ES" sz="1700" dirty="0"/>
              <a:t>) ecológico por CCAA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783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4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6"/>
            <a:ext cx="9144000" cy="394554"/>
          </a:xfrm>
          <a:prstGeom prst="rect">
            <a:avLst/>
          </a:prstGeom>
          <a:noFill/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17A38AD-88A9-4CCB-A409-B142144C3C0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520992" y="1048736"/>
            <a:ext cx="3057689" cy="985149"/>
          </a:xfrm>
          <a:prstGeom prst="rect">
            <a:avLst/>
          </a:prstGeom>
        </p:spPr>
      </p:pic>
      <p:sp>
        <p:nvSpPr>
          <p:cNvPr id="9" name="Fletxa: avall 8">
            <a:extLst>
              <a:ext uri="{FF2B5EF4-FFF2-40B4-BE49-F238E27FC236}">
                <a16:creationId xmlns:a16="http://schemas.microsoft.com/office/drawing/2014/main" id="{624CD203-7FBA-45EF-9486-37AD9F86ADDE}"/>
              </a:ext>
            </a:extLst>
          </p:cNvPr>
          <p:cNvSpPr/>
          <p:nvPr/>
        </p:nvSpPr>
        <p:spPr>
          <a:xfrm>
            <a:off x="4184337" y="2190548"/>
            <a:ext cx="309101" cy="70788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3175C381-0B12-4079-AF9C-D7EE4EEC39E7}"/>
              </a:ext>
            </a:extLst>
          </p:cNvPr>
          <p:cNvSpPr/>
          <p:nvPr/>
        </p:nvSpPr>
        <p:spPr>
          <a:xfrm>
            <a:off x="1333600" y="2788231"/>
            <a:ext cx="1109600" cy="88808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chemeClr val="tx1"/>
                </a:solidFill>
              </a:rPr>
              <a:t>1er</a:t>
            </a:r>
            <a:endParaRPr lang="ca-ES" sz="3000" b="1" dirty="0">
              <a:solidFill>
                <a:schemeClr val="tx1"/>
              </a:solidFill>
            </a:endParaRPr>
          </a:p>
        </p:txBody>
      </p:sp>
      <p:sp>
        <p:nvSpPr>
          <p:cNvPr id="14" name="QuadreDeText 4">
            <a:extLst>
              <a:ext uri="{FF2B5EF4-FFF2-40B4-BE49-F238E27FC236}">
                <a16:creationId xmlns:a16="http://schemas.microsoft.com/office/drawing/2014/main" id="{0AFD2B92-D4C2-4B67-9C6A-2E531D7CCA70}"/>
              </a:ext>
            </a:extLst>
          </p:cNvPr>
          <p:cNvSpPr txBox="1"/>
          <p:nvPr/>
        </p:nvSpPr>
        <p:spPr>
          <a:xfrm>
            <a:off x="2570539" y="3001440"/>
            <a:ext cx="55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Mercat majorista </a:t>
            </a:r>
            <a:r>
              <a:rPr lang="ca-ES" sz="2400" b="1" dirty="0" err="1"/>
              <a:t>bio</a:t>
            </a:r>
            <a:r>
              <a:rPr lang="ca-ES" sz="2400" b="1" dirty="0"/>
              <a:t> d’Espanya</a:t>
            </a: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21F64B3-F89A-4E34-8E52-C575DADA6F6F}"/>
              </a:ext>
            </a:extLst>
          </p:cNvPr>
          <p:cNvSpPr/>
          <p:nvPr/>
        </p:nvSpPr>
        <p:spPr>
          <a:xfrm>
            <a:off x="1372228" y="3814612"/>
            <a:ext cx="1109600" cy="88808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chemeClr val="tx1"/>
                </a:solidFill>
              </a:rPr>
              <a:t>2º</a:t>
            </a:r>
            <a:endParaRPr lang="ca-ES" sz="3000" b="1" dirty="0">
              <a:solidFill>
                <a:schemeClr val="tx1"/>
              </a:solidFill>
            </a:endParaRPr>
          </a:p>
        </p:txBody>
      </p:sp>
      <p:sp>
        <p:nvSpPr>
          <p:cNvPr id="17" name="QuadreDeText 4">
            <a:extLst>
              <a:ext uri="{FF2B5EF4-FFF2-40B4-BE49-F238E27FC236}">
                <a16:creationId xmlns:a16="http://schemas.microsoft.com/office/drawing/2014/main" id="{A104EA53-B8A9-4F27-AB30-E0D3C43370C6}"/>
              </a:ext>
            </a:extLst>
          </p:cNvPr>
          <p:cNvSpPr txBox="1"/>
          <p:nvPr/>
        </p:nvSpPr>
        <p:spPr>
          <a:xfrm>
            <a:off x="2559620" y="4043706"/>
            <a:ext cx="603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Mercat majorista </a:t>
            </a:r>
            <a:r>
              <a:rPr lang="ca-ES" sz="2400" b="1" dirty="0" err="1"/>
              <a:t>bio</a:t>
            </a:r>
            <a:r>
              <a:rPr lang="ca-ES" sz="2400" b="1" dirty="0"/>
              <a:t> d’Europa, tot i que			       és primer quant a concentració </a:t>
            </a:r>
          </a:p>
          <a:p>
            <a:r>
              <a:rPr lang="ca-ES" sz="2400" b="1" dirty="0"/>
              <a:t>			d’empreses </a:t>
            </a:r>
            <a:r>
              <a:rPr lang="ca-ES" sz="2400" b="1" dirty="0" err="1"/>
              <a:t>hortofructícoles</a:t>
            </a:r>
            <a:r>
              <a:rPr lang="ca-ES" sz="2400" b="1" dirty="0"/>
              <a:t> </a:t>
            </a:r>
            <a:r>
              <a:rPr lang="ca-ES" sz="2400" b="1" dirty="0" err="1"/>
              <a:t>bio</a:t>
            </a:r>
            <a:endParaRPr lang="ca-ES" sz="2400" b="1" dirty="0"/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3862779E-9DFB-4DB4-8DE8-76C01DB27E22}"/>
              </a:ext>
            </a:extLst>
          </p:cNvPr>
          <p:cNvSpPr/>
          <p:nvPr/>
        </p:nvSpPr>
        <p:spPr>
          <a:xfrm>
            <a:off x="2872570" y="4547603"/>
            <a:ext cx="863901" cy="69510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chemeClr val="tx1"/>
                </a:solidFill>
              </a:rPr>
              <a:t>1º</a:t>
            </a:r>
            <a:endParaRPr lang="ca-ES" sz="3000" b="1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70BC0A1-64FD-459E-94EB-C35A6F0DB401}"/>
              </a:ext>
            </a:extLst>
          </p:cNvPr>
          <p:cNvSpPr/>
          <p:nvPr/>
        </p:nvSpPr>
        <p:spPr>
          <a:xfrm>
            <a:off x="1511582" y="5792371"/>
            <a:ext cx="656902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/>
              <a:t>OBERT DE</a:t>
            </a:r>
            <a:r>
              <a:rPr lang="ca-ES" sz="2600" b="1" dirty="0"/>
              <a:t>S DEL 23 DE NOVEMBRE DE 2020</a:t>
            </a:r>
          </a:p>
        </p:txBody>
      </p:sp>
    </p:spTree>
    <p:extLst>
      <p:ext uri="{BB962C8B-B14F-4D97-AF65-F5344CB8AC3E}">
        <p14:creationId xmlns:p14="http://schemas.microsoft.com/office/powerpoint/2010/main" val="113413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4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25" y="214290"/>
            <a:ext cx="69294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ea typeface="+mj-ea"/>
                <a:cs typeface="+mj-cs"/>
              </a:rPr>
              <a:t>Els objectius del </a:t>
            </a:r>
            <a:r>
              <a:rPr lang="ca-ES" sz="2800" b="1" dirty="0" err="1">
                <a:ea typeface="+mj-ea"/>
                <a:cs typeface="+mj-cs"/>
              </a:rPr>
              <a:t>Biomarket</a:t>
            </a:r>
            <a:endParaRPr lang="ca-ES" sz="2800" b="1" dirty="0">
              <a:ea typeface="+mj-ea"/>
              <a:cs typeface="+mj-cs"/>
            </a:endParaRP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6"/>
            <a:ext cx="9144000" cy="394554"/>
          </a:xfrm>
          <a:prstGeom prst="rect">
            <a:avLst/>
          </a:prstGeom>
          <a:noFill/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EA55AB60-39DC-479E-8AA6-71CE7DB815AD}"/>
              </a:ext>
            </a:extLst>
          </p:cNvPr>
          <p:cNvSpPr txBox="1"/>
          <p:nvPr/>
        </p:nvSpPr>
        <p:spPr>
          <a:xfrm>
            <a:off x="1169299" y="1466986"/>
            <a:ext cx="747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Facilitar el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consum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productes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ecològics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/>
              <a:t>entre la </a:t>
            </a:r>
            <a:r>
              <a:rPr lang="es-ES" sz="2400" dirty="0" err="1"/>
              <a:t>població</a:t>
            </a:r>
            <a:r>
              <a:rPr lang="es-ES" sz="2400" dirty="0"/>
              <a:t> de Cataluña.</a:t>
            </a:r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Fletxa: doblada cap amunt 2">
            <a:extLst>
              <a:ext uri="{FF2B5EF4-FFF2-40B4-BE49-F238E27FC236}">
                <a16:creationId xmlns:a16="http://schemas.microsoft.com/office/drawing/2014/main" id="{BDF09CD5-098C-432B-A246-91E9AC02C455}"/>
              </a:ext>
            </a:extLst>
          </p:cNvPr>
          <p:cNvSpPr/>
          <p:nvPr/>
        </p:nvSpPr>
        <p:spPr>
          <a:xfrm rot="5400000">
            <a:off x="1659409" y="2590229"/>
            <a:ext cx="776842" cy="583895"/>
          </a:xfrm>
          <a:prstGeom prst="bentUpArrow">
            <a:avLst>
              <a:gd name="adj1" fmla="val 24232"/>
              <a:gd name="adj2" fmla="val 22653"/>
              <a:gd name="adj3" fmla="val 2356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D1A76-C4B6-4346-AB71-7CF2BFAEB1F7}"/>
              </a:ext>
            </a:extLst>
          </p:cNvPr>
          <p:cNvSpPr/>
          <p:nvPr/>
        </p:nvSpPr>
        <p:spPr>
          <a:xfrm>
            <a:off x="2405055" y="2924643"/>
            <a:ext cx="1241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552F6-782C-4AA1-A90E-3B068213A4DA}"/>
              </a:ext>
            </a:extLst>
          </p:cNvPr>
          <p:cNvSpPr/>
          <p:nvPr/>
        </p:nvSpPr>
        <p:spPr>
          <a:xfrm>
            <a:off x="4018363" y="2493755"/>
            <a:ext cx="3907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Apropant</a:t>
            </a:r>
            <a:r>
              <a:rPr lang="es-ES" sz="2000" dirty="0"/>
              <a:t> </a:t>
            </a:r>
            <a:r>
              <a:rPr lang="es-ES" sz="2000" dirty="0" err="1"/>
              <a:t>aquests</a:t>
            </a:r>
            <a:r>
              <a:rPr lang="es-ES" sz="2000" dirty="0"/>
              <a:t> </a:t>
            </a:r>
            <a:r>
              <a:rPr lang="es-ES" sz="2000" dirty="0" err="1"/>
              <a:t>productes</a:t>
            </a:r>
            <a:r>
              <a:rPr lang="es-ES" sz="2000" dirty="0"/>
              <a:t> </a:t>
            </a:r>
            <a:r>
              <a:rPr lang="es-ES" sz="2000" dirty="0" err="1"/>
              <a:t>als</a:t>
            </a:r>
            <a:r>
              <a:rPr lang="es-ES" sz="2000" dirty="0"/>
              <a:t> centres de compra </a:t>
            </a:r>
            <a:r>
              <a:rPr lang="es-ES" sz="2000" dirty="0" err="1"/>
              <a:t>habituals</a:t>
            </a:r>
            <a:r>
              <a:rPr lang="es-ES" sz="2000" dirty="0"/>
              <a:t>, el </a:t>
            </a:r>
            <a:r>
              <a:rPr lang="es-ES" sz="2000" dirty="0" err="1"/>
              <a:t>comerç</a:t>
            </a:r>
            <a:r>
              <a:rPr lang="es-ES" sz="2000" dirty="0"/>
              <a:t> detallista i la </a:t>
            </a:r>
            <a:r>
              <a:rPr lang="es-ES" sz="2000" dirty="0" err="1"/>
              <a:t>restauració</a:t>
            </a:r>
            <a:r>
              <a:rPr lang="es-ES" sz="2000" dirty="0"/>
              <a:t> (HORECA).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449470-F620-4977-B92E-C67E57B27B7F}"/>
              </a:ext>
            </a:extLst>
          </p:cNvPr>
          <p:cNvSpPr/>
          <p:nvPr/>
        </p:nvSpPr>
        <p:spPr>
          <a:xfrm>
            <a:off x="552031" y="1500175"/>
            <a:ext cx="555240" cy="5552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1</a:t>
            </a:r>
            <a:endParaRPr lang="ca-ES" sz="32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5C74EE-D99E-482B-8FCF-DB97C70EBC96}"/>
              </a:ext>
            </a:extLst>
          </p:cNvPr>
          <p:cNvSpPr/>
          <p:nvPr/>
        </p:nvSpPr>
        <p:spPr>
          <a:xfrm>
            <a:off x="552031" y="4028790"/>
            <a:ext cx="555240" cy="5552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  <a:endParaRPr lang="ca-ES" sz="3200" b="1" dirty="0">
              <a:solidFill>
                <a:schemeClr val="tx1"/>
              </a:solidFill>
            </a:endParaRP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0B619201-E745-440E-AD0C-85BC59C5F966}"/>
              </a:ext>
            </a:extLst>
          </p:cNvPr>
          <p:cNvSpPr txBox="1"/>
          <p:nvPr/>
        </p:nvSpPr>
        <p:spPr>
          <a:xfrm>
            <a:off x="1169299" y="3955849"/>
            <a:ext cx="747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Respondre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l’aposta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del sector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majorista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i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l’agricultura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proximitat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/>
              <a:t>pels</a:t>
            </a:r>
            <a:r>
              <a:rPr lang="es-ES" sz="2400" dirty="0"/>
              <a:t> </a:t>
            </a:r>
            <a:r>
              <a:rPr lang="es-ES" sz="2400" dirty="0" err="1"/>
              <a:t>productes</a:t>
            </a:r>
            <a:r>
              <a:rPr lang="es-ES" sz="2400" dirty="0"/>
              <a:t> </a:t>
            </a:r>
            <a:r>
              <a:rPr lang="es-ES" sz="2400" dirty="0" err="1"/>
              <a:t>ecològics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16" name="Fletxa: doblada cap amunt 15">
            <a:extLst>
              <a:ext uri="{FF2B5EF4-FFF2-40B4-BE49-F238E27FC236}">
                <a16:creationId xmlns:a16="http://schemas.microsoft.com/office/drawing/2014/main" id="{64C4207D-3687-4B91-9C48-EF2B895DFDF3}"/>
              </a:ext>
            </a:extLst>
          </p:cNvPr>
          <p:cNvSpPr/>
          <p:nvPr/>
        </p:nvSpPr>
        <p:spPr>
          <a:xfrm rot="5400000">
            <a:off x="1724686" y="4973317"/>
            <a:ext cx="776842" cy="583895"/>
          </a:xfrm>
          <a:prstGeom prst="bentUpArrow">
            <a:avLst>
              <a:gd name="adj1" fmla="val 24232"/>
              <a:gd name="adj2" fmla="val 22653"/>
              <a:gd name="adj3" fmla="val 2356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9E16F-AB89-49A6-BAA1-D04BD36778A1}"/>
              </a:ext>
            </a:extLst>
          </p:cNvPr>
          <p:cNvSpPr/>
          <p:nvPr/>
        </p:nvSpPr>
        <p:spPr>
          <a:xfrm>
            <a:off x="2405055" y="5279288"/>
            <a:ext cx="1241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F733F-103C-467E-BE77-B0C26E8C785C}"/>
              </a:ext>
            </a:extLst>
          </p:cNvPr>
          <p:cNvSpPr/>
          <p:nvPr/>
        </p:nvSpPr>
        <p:spPr>
          <a:xfrm>
            <a:off x="3950428" y="5017793"/>
            <a:ext cx="390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Construint</a:t>
            </a:r>
            <a:r>
              <a:rPr lang="es-ES" sz="2000" dirty="0"/>
              <a:t> un </a:t>
            </a:r>
            <a:r>
              <a:rPr lang="es-ES" sz="2000" dirty="0" err="1"/>
              <a:t>mercat</a:t>
            </a:r>
            <a:r>
              <a:rPr lang="es-ES" sz="2000" dirty="0"/>
              <a:t> que </a:t>
            </a:r>
            <a:r>
              <a:rPr lang="es-ES" sz="2000" dirty="0" err="1"/>
              <a:t>concentri</a:t>
            </a:r>
            <a:r>
              <a:rPr lang="es-ES" sz="2000" dirty="0"/>
              <a:t> </a:t>
            </a:r>
            <a:r>
              <a:rPr lang="es-ES" sz="2000" dirty="0" err="1"/>
              <a:t>l’oferta</a:t>
            </a:r>
            <a:r>
              <a:rPr lang="es-ES" sz="2000" dirty="0"/>
              <a:t> de </a:t>
            </a:r>
            <a:r>
              <a:rPr lang="es-ES" sz="2000" dirty="0" err="1"/>
              <a:t>productes</a:t>
            </a:r>
            <a:r>
              <a:rPr lang="es-ES" sz="2000" dirty="0"/>
              <a:t> </a:t>
            </a:r>
            <a:r>
              <a:rPr lang="es-ES" sz="2000" dirty="0" err="1"/>
              <a:t>ecològics</a:t>
            </a:r>
            <a:r>
              <a:rPr lang="es-ES" sz="2000" dirty="0"/>
              <a:t> per </a:t>
            </a:r>
            <a:r>
              <a:rPr lang="es-ES" sz="2000" dirty="0" err="1"/>
              <a:t>guanyar</a:t>
            </a:r>
            <a:r>
              <a:rPr lang="es-ES" sz="2000" dirty="0"/>
              <a:t> en </a:t>
            </a:r>
            <a:r>
              <a:rPr lang="es-ES" sz="2000" dirty="0" err="1"/>
              <a:t>visibilitat</a:t>
            </a:r>
            <a:r>
              <a:rPr lang="es-ES" sz="2000" dirty="0"/>
              <a:t>. </a:t>
            </a:r>
          </a:p>
        </p:txBody>
      </p:sp>
      <p:sp>
        <p:nvSpPr>
          <p:cNvPr id="26" name="Clau de tancament 25">
            <a:extLst>
              <a:ext uri="{FF2B5EF4-FFF2-40B4-BE49-F238E27FC236}">
                <a16:creationId xmlns:a16="http://schemas.microsoft.com/office/drawing/2014/main" id="{9224C1B5-7A6B-446A-A8BA-5C69685958B0}"/>
              </a:ext>
            </a:extLst>
          </p:cNvPr>
          <p:cNvSpPr/>
          <p:nvPr/>
        </p:nvSpPr>
        <p:spPr>
          <a:xfrm rot="10800000">
            <a:off x="3691383" y="2519514"/>
            <a:ext cx="309101" cy="125418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Clau de tancament 26">
            <a:extLst>
              <a:ext uri="{FF2B5EF4-FFF2-40B4-BE49-F238E27FC236}">
                <a16:creationId xmlns:a16="http://schemas.microsoft.com/office/drawing/2014/main" id="{A9984BA0-0445-40B1-86BC-BF00635AA878}"/>
              </a:ext>
            </a:extLst>
          </p:cNvPr>
          <p:cNvSpPr/>
          <p:nvPr/>
        </p:nvSpPr>
        <p:spPr>
          <a:xfrm rot="10800000">
            <a:off x="3691382" y="4901125"/>
            <a:ext cx="309101" cy="125418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655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4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25" y="214290"/>
            <a:ext cx="69294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ea typeface="+mj-ea"/>
                <a:cs typeface="+mj-cs"/>
              </a:rPr>
              <a:t>Els objectius del </a:t>
            </a:r>
            <a:r>
              <a:rPr lang="ca-ES" sz="2800" b="1" dirty="0" err="1">
                <a:ea typeface="+mj-ea"/>
                <a:cs typeface="+mj-cs"/>
              </a:rPr>
              <a:t>Biomarket</a:t>
            </a:r>
            <a:endParaRPr lang="ca-ES" sz="2800" b="1" dirty="0">
              <a:ea typeface="+mj-ea"/>
              <a:cs typeface="+mj-cs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EA55AB60-39DC-479E-8AA6-71CE7DB815AD}"/>
              </a:ext>
            </a:extLst>
          </p:cNvPr>
          <p:cNvSpPr txBox="1"/>
          <p:nvPr/>
        </p:nvSpPr>
        <p:spPr>
          <a:xfrm>
            <a:off x="1182771" y="1442815"/>
            <a:ext cx="7152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Promoure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varietat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d’oferta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i la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millor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relació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qualitat-preu </a:t>
            </a:r>
            <a:r>
              <a:rPr lang="es-ES" sz="2400" dirty="0"/>
              <a:t>dels </a:t>
            </a:r>
            <a:r>
              <a:rPr lang="es-ES" sz="2400" dirty="0" err="1"/>
              <a:t>productes</a:t>
            </a:r>
            <a:r>
              <a:rPr lang="es-ES" sz="2400" dirty="0"/>
              <a:t>. </a:t>
            </a:r>
          </a:p>
          <a:p>
            <a:endParaRPr lang="es-ES" sz="2400" dirty="0"/>
          </a:p>
        </p:txBody>
      </p:sp>
      <p:sp>
        <p:nvSpPr>
          <p:cNvPr id="3" name="Fletxa: doblada cap amunt 2">
            <a:extLst>
              <a:ext uri="{FF2B5EF4-FFF2-40B4-BE49-F238E27FC236}">
                <a16:creationId xmlns:a16="http://schemas.microsoft.com/office/drawing/2014/main" id="{BDF09CD5-098C-432B-A246-91E9AC02C455}"/>
              </a:ext>
            </a:extLst>
          </p:cNvPr>
          <p:cNvSpPr/>
          <p:nvPr/>
        </p:nvSpPr>
        <p:spPr>
          <a:xfrm rot="5400000">
            <a:off x="1796870" y="2585165"/>
            <a:ext cx="776842" cy="583895"/>
          </a:xfrm>
          <a:prstGeom prst="bentUpArrow">
            <a:avLst>
              <a:gd name="adj1" fmla="val 24232"/>
              <a:gd name="adj2" fmla="val 22653"/>
              <a:gd name="adj3" fmla="val 2356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D1A76-C4B6-4346-AB71-7CF2BFAEB1F7}"/>
              </a:ext>
            </a:extLst>
          </p:cNvPr>
          <p:cNvSpPr/>
          <p:nvPr/>
        </p:nvSpPr>
        <p:spPr>
          <a:xfrm>
            <a:off x="2477239" y="2935531"/>
            <a:ext cx="585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552F6-782C-4AA1-A90E-3B068213A4DA}"/>
              </a:ext>
            </a:extLst>
          </p:cNvPr>
          <p:cNvSpPr/>
          <p:nvPr/>
        </p:nvSpPr>
        <p:spPr>
          <a:xfrm>
            <a:off x="3931013" y="2482939"/>
            <a:ext cx="390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Agrupant</a:t>
            </a:r>
            <a:r>
              <a:rPr lang="es-ES" sz="2000" dirty="0"/>
              <a:t> a les empreses </a:t>
            </a:r>
            <a:r>
              <a:rPr lang="es-ES" sz="2000" dirty="0" err="1"/>
              <a:t>majoristes</a:t>
            </a:r>
            <a:r>
              <a:rPr lang="es-ES" sz="2000" dirty="0"/>
              <a:t> que </a:t>
            </a:r>
            <a:r>
              <a:rPr lang="es-ES" sz="2000" dirty="0" err="1"/>
              <a:t>comercialitzen</a:t>
            </a:r>
            <a:r>
              <a:rPr lang="es-ES" sz="2000" dirty="0"/>
              <a:t> </a:t>
            </a:r>
            <a:r>
              <a:rPr lang="es-ES" sz="2000" dirty="0" err="1"/>
              <a:t>productes</a:t>
            </a:r>
            <a:r>
              <a:rPr lang="es-ES" sz="2000" dirty="0"/>
              <a:t> bio i </a:t>
            </a:r>
            <a:r>
              <a:rPr lang="es-ES" sz="2000" dirty="0" err="1"/>
              <a:t>promovent</a:t>
            </a:r>
            <a:r>
              <a:rPr lang="es-ES" sz="2000" dirty="0"/>
              <a:t> la </a:t>
            </a:r>
            <a:r>
              <a:rPr lang="es-ES" sz="2000" dirty="0" err="1"/>
              <a:t>competència</a:t>
            </a:r>
            <a:r>
              <a:rPr lang="es-ES" sz="2000" dirty="0"/>
              <a:t>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449470-F620-4977-B92E-C67E57B27B7F}"/>
              </a:ext>
            </a:extLst>
          </p:cNvPr>
          <p:cNvSpPr/>
          <p:nvPr/>
        </p:nvSpPr>
        <p:spPr>
          <a:xfrm>
            <a:off x="552031" y="1500175"/>
            <a:ext cx="555240" cy="5552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3</a:t>
            </a:r>
            <a:endParaRPr lang="ca-ES" sz="32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5C74EE-D99E-482B-8FCF-DB97C70EBC96}"/>
              </a:ext>
            </a:extLst>
          </p:cNvPr>
          <p:cNvSpPr/>
          <p:nvPr/>
        </p:nvSpPr>
        <p:spPr>
          <a:xfrm>
            <a:off x="552031" y="3988172"/>
            <a:ext cx="555240" cy="5552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4</a:t>
            </a:r>
            <a:endParaRPr lang="ca-ES" sz="3200" b="1" dirty="0">
              <a:solidFill>
                <a:schemeClr val="tx1"/>
              </a:solidFill>
            </a:endParaRP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0B619201-E745-440E-AD0C-85BC59C5F966}"/>
              </a:ext>
            </a:extLst>
          </p:cNvPr>
          <p:cNvSpPr txBox="1"/>
          <p:nvPr/>
        </p:nvSpPr>
        <p:spPr>
          <a:xfrm>
            <a:off x="1240737" y="3922469"/>
            <a:ext cx="747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Facilitar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als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petits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mitjans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productors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locals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/>
              <a:t>la </a:t>
            </a:r>
            <a:r>
              <a:rPr lang="es-ES" sz="2400" dirty="0" err="1"/>
              <a:t>comercialització</a:t>
            </a:r>
            <a:r>
              <a:rPr lang="es-ES" sz="2400" dirty="0"/>
              <a:t> dels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productes</a:t>
            </a:r>
            <a:r>
              <a:rPr lang="es-ES" sz="2400" dirty="0"/>
              <a:t>. </a:t>
            </a:r>
          </a:p>
          <a:p>
            <a:endParaRPr lang="es-ES" sz="2400" dirty="0"/>
          </a:p>
        </p:txBody>
      </p:sp>
      <p:sp>
        <p:nvSpPr>
          <p:cNvPr id="16" name="Fletxa: doblada cap amunt 15">
            <a:extLst>
              <a:ext uri="{FF2B5EF4-FFF2-40B4-BE49-F238E27FC236}">
                <a16:creationId xmlns:a16="http://schemas.microsoft.com/office/drawing/2014/main" id="{64C4207D-3687-4B91-9C48-EF2B895DFDF3}"/>
              </a:ext>
            </a:extLst>
          </p:cNvPr>
          <p:cNvSpPr/>
          <p:nvPr/>
        </p:nvSpPr>
        <p:spPr>
          <a:xfrm rot="5400000">
            <a:off x="1796870" y="4973211"/>
            <a:ext cx="776842" cy="583895"/>
          </a:xfrm>
          <a:prstGeom prst="bentUpArrow">
            <a:avLst>
              <a:gd name="adj1" fmla="val 24232"/>
              <a:gd name="adj2" fmla="val 22653"/>
              <a:gd name="adj3" fmla="val 2356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9E16F-AB89-49A6-BAA1-D04BD36778A1}"/>
              </a:ext>
            </a:extLst>
          </p:cNvPr>
          <p:cNvSpPr/>
          <p:nvPr/>
        </p:nvSpPr>
        <p:spPr>
          <a:xfrm>
            <a:off x="2477239" y="5308270"/>
            <a:ext cx="585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F733F-103C-467E-BE77-B0C26E8C785C}"/>
              </a:ext>
            </a:extLst>
          </p:cNvPr>
          <p:cNvSpPr/>
          <p:nvPr/>
        </p:nvSpPr>
        <p:spPr>
          <a:xfrm>
            <a:off x="3893353" y="5169770"/>
            <a:ext cx="3907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Destinant</a:t>
            </a:r>
            <a:r>
              <a:rPr lang="es-ES" sz="2000" dirty="0"/>
              <a:t> un </a:t>
            </a:r>
            <a:r>
              <a:rPr lang="es-ES" sz="2000" dirty="0" err="1"/>
              <a:t>espai</a:t>
            </a:r>
            <a:r>
              <a:rPr lang="es-ES" sz="2000" dirty="0"/>
              <a:t> </a:t>
            </a:r>
            <a:r>
              <a:rPr lang="es-ES" sz="2000" dirty="0" err="1"/>
              <a:t>exclusiu</a:t>
            </a:r>
            <a:r>
              <a:rPr lang="es-ES" sz="2000" dirty="0"/>
              <a:t> per a </a:t>
            </a:r>
            <a:r>
              <a:rPr lang="es-ES" sz="2000" dirty="0" err="1"/>
              <a:t>ells</a:t>
            </a:r>
            <a:r>
              <a:rPr lang="es-ES" sz="2000" dirty="0"/>
              <a:t> en el </a:t>
            </a:r>
            <a:r>
              <a:rPr lang="es-ES" sz="2000" dirty="0" err="1"/>
              <a:t>nou</a:t>
            </a:r>
            <a:r>
              <a:rPr lang="es-ES" sz="2000" dirty="0"/>
              <a:t> </a:t>
            </a:r>
            <a:r>
              <a:rPr lang="es-ES" sz="2000" dirty="0" err="1"/>
              <a:t>mercat</a:t>
            </a:r>
            <a:r>
              <a:rPr lang="es-ES" sz="2000" dirty="0"/>
              <a:t>.  </a:t>
            </a:r>
          </a:p>
        </p:txBody>
      </p:sp>
      <p:sp>
        <p:nvSpPr>
          <p:cNvPr id="24" name="Clau de tancament 23">
            <a:extLst>
              <a:ext uri="{FF2B5EF4-FFF2-40B4-BE49-F238E27FC236}">
                <a16:creationId xmlns:a16="http://schemas.microsoft.com/office/drawing/2014/main" id="{D2875377-2217-4DB2-893B-7A2FF1D153E3}"/>
              </a:ext>
            </a:extLst>
          </p:cNvPr>
          <p:cNvSpPr/>
          <p:nvPr/>
        </p:nvSpPr>
        <p:spPr>
          <a:xfrm rot="10800000">
            <a:off x="3625978" y="5085702"/>
            <a:ext cx="305034" cy="915066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Clau de tancament 24">
            <a:extLst>
              <a:ext uri="{FF2B5EF4-FFF2-40B4-BE49-F238E27FC236}">
                <a16:creationId xmlns:a16="http://schemas.microsoft.com/office/drawing/2014/main" id="{56BE2898-01E3-4DF9-BF2F-0F5E53BDC10A}"/>
              </a:ext>
            </a:extLst>
          </p:cNvPr>
          <p:cNvSpPr/>
          <p:nvPr/>
        </p:nvSpPr>
        <p:spPr>
          <a:xfrm rot="10800000">
            <a:off x="3621912" y="2517565"/>
            <a:ext cx="309101" cy="1254187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628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4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25" y="214290"/>
            <a:ext cx="69294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ea typeface="+mj-ea"/>
                <a:cs typeface="+mj-cs"/>
              </a:rPr>
              <a:t>Els objectius del </a:t>
            </a:r>
            <a:r>
              <a:rPr lang="ca-ES" sz="2800" b="1" dirty="0" err="1">
                <a:ea typeface="+mj-ea"/>
                <a:cs typeface="+mj-cs"/>
              </a:rPr>
              <a:t>Biomarket</a:t>
            </a:r>
            <a:endParaRPr lang="ca-ES" sz="2800" b="1" dirty="0">
              <a:ea typeface="+mj-ea"/>
              <a:cs typeface="+mj-cs"/>
            </a:endParaRP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6"/>
            <a:ext cx="9144000" cy="394554"/>
          </a:xfrm>
          <a:prstGeom prst="rect">
            <a:avLst/>
          </a:prstGeom>
          <a:noFill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9B8A950-F3AE-4451-AFA5-0A0D6C874BFD}"/>
              </a:ext>
            </a:extLst>
          </p:cNvPr>
          <p:cNvSpPr/>
          <p:nvPr/>
        </p:nvSpPr>
        <p:spPr>
          <a:xfrm>
            <a:off x="614059" y="1401680"/>
            <a:ext cx="555240" cy="5552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5</a:t>
            </a:r>
            <a:endParaRPr lang="ca-ES" sz="3200" dirty="0">
              <a:solidFill>
                <a:schemeClr val="tx1"/>
              </a:solidFill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231DA3EE-E24D-4B8A-B9C1-13D9618E9D7B}"/>
              </a:ext>
            </a:extLst>
          </p:cNvPr>
          <p:cNvSpPr txBox="1"/>
          <p:nvPr/>
        </p:nvSpPr>
        <p:spPr>
          <a:xfrm>
            <a:off x="1169299" y="1401396"/>
            <a:ext cx="747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Facilitar els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controls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higiènic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sanitarios,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certificació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producte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ecològic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i de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</a:rPr>
              <a:t>traçabilitat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.   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21" name="Fletxa: doblada cap amunt 20">
            <a:extLst>
              <a:ext uri="{FF2B5EF4-FFF2-40B4-BE49-F238E27FC236}">
                <a16:creationId xmlns:a16="http://schemas.microsoft.com/office/drawing/2014/main" id="{882FABB6-162F-4151-BA14-E01AF664576A}"/>
              </a:ext>
            </a:extLst>
          </p:cNvPr>
          <p:cNvSpPr/>
          <p:nvPr/>
        </p:nvSpPr>
        <p:spPr>
          <a:xfrm rot="5400000">
            <a:off x="1788483" y="2513298"/>
            <a:ext cx="776842" cy="583895"/>
          </a:xfrm>
          <a:prstGeom prst="bentUpArrow">
            <a:avLst>
              <a:gd name="adj1" fmla="val 24232"/>
              <a:gd name="adj2" fmla="val 22653"/>
              <a:gd name="adj3" fmla="val 2356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830F53-E6EA-4C0E-9FA6-D3922DA03CF7}"/>
              </a:ext>
            </a:extLst>
          </p:cNvPr>
          <p:cNvSpPr/>
          <p:nvPr/>
        </p:nvSpPr>
        <p:spPr>
          <a:xfrm>
            <a:off x="2530993" y="2839016"/>
            <a:ext cx="5857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83E00-64D4-4EAB-BDC4-EABCF9BB342C}"/>
              </a:ext>
            </a:extLst>
          </p:cNvPr>
          <p:cNvSpPr/>
          <p:nvPr/>
        </p:nvSpPr>
        <p:spPr>
          <a:xfrm>
            <a:off x="3950428" y="2688072"/>
            <a:ext cx="3907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Oferint</a:t>
            </a:r>
            <a:r>
              <a:rPr lang="es-ES" sz="2000" dirty="0"/>
              <a:t> unes </a:t>
            </a:r>
            <a:r>
              <a:rPr lang="es-ES" sz="2000" dirty="0" err="1"/>
              <a:t>instal·lacions</a:t>
            </a:r>
            <a:r>
              <a:rPr lang="es-ES" sz="2000" dirty="0"/>
              <a:t> </a:t>
            </a:r>
            <a:r>
              <a:rPr lang="es-ES" sz="2000" dirty="0" err="1"/>
              <a:t>específiques</a:t>
            </a:r>
            <a:r>
              <a:rPr lang="es-ES" sz="2000" dirty="0"/>
              <a:t> per </a:t>
            </a:r>
            <a:r>
              <a:rPr lang="es-ES" sz="2000" dirty="0" err="1"/>
              <a:t>als</a:t>
            </a:r>
            <a:r>
              <a:rPr lang="es-ES" sz="2000" dirty="0"/>
              <a:t> </a:t>
            </a:r>
            <a:r>
              <a:rPr lang="es-ES" sz="2000" dirty="0" err="1"/>
              <a:t>aliments</a:t>
            </a:r>
            <a:r>
              <a:rPr lang="es-ES" sz="2000" dirty="0"/>
              <a:t> bio.  </a:t>
            </a:r>
          </a:p>
        </p:txBody>
      </p:sp>
      <p:pic>
        <p:nvPicPr>
          <p:cNvPr id="3076" name="Picture 4" descr="Resultat d'imatges de ccpae">
            <a:extLst>
              <a:ext uri="{FF2B5EF4-FFF2-40B4-BE49-F238E27FC236}">
                <a16:creationId xmlns:a16="http://schemas.microsoft.com/office/drawing/2014/main" id="{946912C3-C654-4E3D-9AEC-F3218F6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74" y="3858635"/>
            <a:ext cx="3534625" cy="23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au de tancament 24">
            <a:extLst>
              <a:ext uri="{FF2B5EF4-FFF2-40B4-BE49-F238E27FC236}">
                <a16:creationId xmlns:a16="http://schemas.microsoft.com/office/drawing/2014/main" id="{0D0469F8-1876-4BA5-9049-A697DFABFA0F}"/>
              </a:ext>
            </a:extLst>
          </p:cNvPr>
          <p:cNvSpPr/>
          <p:nvPr/>
        </p:nvSpPr>
        <p:spPr>
          <a:xfrm rot="10800000">
            <a:off x="3641326" y="2688071"/>
            <a:ext cx="309101" cy="773972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21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33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5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31" y="214292"/>
            <a:ext cx="6929457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/>
              <a:t>Els objectius del </a:t>
            </a:r>
            <a:r>
              <a:rPr lang="ca-ES" sz="2800" b="1" dirty="0" err="1"/>
              <a:t>Biomarket</a:t>
            </a:r>
            <a:endParaRPr lang="ca-ES" sz="2800" b="1" dirty="0"/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8"/>
            <a:ext cx="9144000" cy="394555"/>
          </a:xfrm>
          <a:prstGeom prst="rect">
            <a:avLst/>
          </a:prstGeom>
          <a:noFill/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DF1C86D-002E-4FE4-B504-C4FB64E69C5E}"/>
              </a:ext>
            </a:extLst>
          </p:cNvPr>
          <p:cNvSpPr txBox="1"/>
          <p:nvPr/>
        </p:nvSpPr>
        <p:spPr>
          <a:xfrm>
            <a:off x="912304" y="1836789"/>
            <a:ext cx="7555836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/>
              <a:t>El </a:t>
            </a:r>
            <a:r>
              <a:rPr lang="es-ES" sz="2600" b="1" dirty="0" err="1">
                <a:solidFill>
                  <a:schemeClr val="accent6"/>
                </a:solidFill>
              </a:rPr>
              <a:t>Biomarket</a:t>
            </a:r>
            <a:r>
              <a:rPr lang="es-ES" sz="2600" dirty="0"/>
              <a:t> </a:t>
            </a:r>
            <a:r>
              <a:rPr lang="es-ES" sz="2600" dirty="0" err="1"/>
              <a:t>és</a:t>
            </a:r>
            <a:r>
              <a:rPr lang="es-ES" sz="2600" dirty="0"/>
              <a:t> una aposta de la </a:t>
            </a:r>
            <a:r>
              <a:rPr lang="es-ES" sz="2600" dirty="0" err="1"/>
              <a:t>ciutat</a:t>
            </a:r>
            <a:r>
              <a:rPr lang="es-ES" sz="2600" dirty="0"/>
              <a:t> i </a:t>
            </a:r>
            <a:r>
              <a:rPr lang="es-ES" sz="2600" dirty="0" err="1"/>
              <a:t>l’Ajuntament</a:t>
            </a:r>
            <a:r>
              <a:rPr lang="es-ES" sz="2600" dirty="0"/>
              <a:t> de Barcelona per un </a:t>
            </a:r>
            <a:r>
              <a:rPr lang="es-ES" sz="2600" b="1" dirty="0" err="1"/>
              <a:t>model</a:t>
            </a:r>
            <a:r>
              <a:rPr lang="es-ES" sz="2600" b="1" dirty="0"/>
              <a:t> </a:t>
            </a:r>
            <a:r>
              <a:rPr lang="es-ES" sz="2600" b="1" dirty="0" err="1"/>
              <a:t>alimentari</a:t>
            </a:r>
            <a:r>
              <a:rPr lang="es-ES" sz="2600" b="1" dirty="0"/>
              <a:t> </a:t>
            </a:r>
            <a:r>
              <a:rPr lang="es-ES" sz="2600" b="1" dirty="0" err="1"/>
              <a:t>més</a:t>
            </a:r>
            <a:r>
              <a:rPr lang="es-ES" sz="2600" b="1" dirty="0"/>
              <a:t> </a:t>
            </a:r>
            <a:r>
              <a:rPr lang="es-ES" sz="2600" b="1" dirty="0" err="1"/>
              <a:t>just</a:t>
            </a:r>
            <a:r>
              <a:rPr lang="es-ES" sz="2600" b="1" dirty="0"/>
              <a:t>, </a:t>
            </a:r>
            <a:r>
              <a:rPr lang="es-ES" sz="2600" b="1" dirty="0" err="1"/>
              <a:t>sa</a:t>
            </a:r>
            <a:r>
              <a:rPr lang="es-ES" sz="2600" b="1" dirty="0"/>
              <a:t> i sostenible</a:t>
            </a:r>
            <a:r>
              <a:rPr lang="es-ES" sz="2600" dirty="0"/>
              <a:t>, que es </a:t>
            </a:r>
            <a:r>
              <a:rPr lang="es-ES" sz="2600" dirty="0" err="1"/>
              <a:t>concretarà</a:t>
            </a:r>
            <a:r>
              <a:rPr lang="es-ES" sz="2600" dirty="0"/>
              <a:t> </a:t>
            </a:r>
            <a:r>
              <a:rPr lang="es-ES" sz="2600" dirty="0" err="1"/>
              <a:t>enguany</a:t>
            </a:r>
            <a:r>
              <a:rPr lang="es-ES" sz="2600" dirty="0"/>
              <a:t> </a:t>
            </a:r>
            <a:r>
              <a:rPr lang="es-ES" sz="2600" dirty="0" err="1"/>
              <a:t>amb</a:t>
            </a:r>
            <a:r>
              <a:rPr lang="es-ES" sz="2600" dirty="0"/>
              <a:t> la </a:t>
            </a:r>
            <a:r>
              <a:rPr lang="es-ES" sz="2600" dirty="0" err="1"/>
              <a:t>ciutat</a:t>
            </a:r>
            <a:r>
              <a:rPr lang="es-ES" sz="2600" dirty="0"/>
              <a:t> </a:t>
            </a:r>
            <a:r>
              <a:rPr lang="es-ES" sz="2600" dirty="0" err="1"/>
              <a:t>comtal</a:t>
            </a:r>
            <a:r>
              <a:rPr lang="es-ES" sz="2600" dirty="0"/>
              <a:t> </a:t>
            </a:r>
            <a:r>
              <a:rPr lang="es-ES" sz="2600" dirty="0" err="1"/>
              <a:t>com</a:t>
            </a:r>
            <a:r>
              <a:rPr lang="es-ES" sz="2600" dirty="0"/>
              <a:t> a </a:t>
            </a:r>
            <a:r>
              <a:rPr lang="es-ES" sz="2600" b="1" dirty="0">
                <a:solidFill>
                  <a:schemeClr val="accent6"/>
                </a:solidFill>
              </a:rPr>
              <a:t>Capital Mundial de </a:t>
            </a:r>
            <a:r>
              <a:rPr lang="es-ES" sz="2600" b="1" dirty="0" err="1">
                <a:solidFill>
                  <a:schemeClr val="accent6"/>
                </a:solidFill>
              </a:rPr>
              <a:t>l’Alimentació</a:t>
            </a:r>
            <a:r>
              <a:rPr lang="es-ES" sz="2600" b="1" dirty="0">
                <a:solidFill>
                  <a:schemeClr val="accent6"/>
                </a:solidFill>
              </a:rPr>
              <a:t> Sostenible. </a:t>
            </a:r>
          </a:p>
        </p:txBody>
      </p:sp>
    </p:spTree>
    <p:extLst>
      <p:ext uri="{BB962C8B-B14F-4D97-AF65-F5344CB8AC3E}">
        <p14:creationId xmlns:p14="http://schemas.microsoft.com/office/powerpoint/2010/main" val="138005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33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5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31" y="214292"/>
            <a:ext cx="6929457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ea typeface="+mj-ea"/>
                <a:cs typeface="+mj-cs"/>
              </a:rPr>
              <a:t>El projecte</a:t>
            </a: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8"/>
            <a:ext cx="9144000" cy="394555"/>
          </a:xfrm>
          <a:prstGeom prst="rect">
            <a:avLst/>
          </a:prstGeom>
          <a:noFill/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DF1C86D-002E-4FE4-B504-C4FB64E69C5E}"/>
              </a:ext>
            </a:extLst>
          </p:cNvPr>
          <p:cNvSpPr txBox="1"/>
          <p:nvPr/>
        </p:nvSpPr>
        <p:spPr>
          <a:xfrm>
            <a:off x="1109576" y="1500177"/>
            <a:ext cx="76058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Superfície</a:t>
            </a:r>
            <a:r>
              <a:rPr lang="es-ES" sz="2600" dirty="0"/>
              <a:t> </a:t>
            </a:r>
          </a:p>
          <a:p>
            <a:endParaRPr lang="es-ES" sz="2600" dirty="0"/>
          </a:p>
          <a:p>
            <a:pPr marL="742932" lvl="1" indent="-285744">
              <a:buFont typeface="Wingdings" panose="05000000000000000000" pitchFamily="2" charset="2"/>
              <a:buChar char="ü"/>
            </a:pPr>
            <a:r>
              <a:rPr lang="es-ES" sz="2600" u="sng" dirty="0"/>
              <a:t>Total</a:t>
            </a:r>
            <a:r>
              <a:rPr lang="es-ES" sz="2600" dirty="0"/>
              <a:t>: 8.900 m2</a:t>
            </a:r>
          </a:p>
          <a:p>
            <a:pPr lvl="1"/>
            <a:endParaRPr lang="es-ES" sz="2600" dirty="0"/>
          </a:p>
          <a:p>
            <a:pPr marL="742932" lvl="1" indent="-285744">
              <a:buFont typeface="Wingdings" panose="05000000000000000000" pitchFamily="2" charset="2"/>
              <a:buChar char="ü"/>
            </a:pPr>
            <a:r>
              <a:rPr lang="es-ES" sz="2600" u="sng" dirty="0"/>
              <a:t>Edificada</a:t>
            </a:r>
            <a:r>
              <a:rPr lang="es-ES" sz="2600" dirty="0"/>
              <a:t>: 5.180 m2 </a:t>
            </a:r>
          </a:p>
          <a:p>
            <a:pPr lvl="1"/>
            <a:endParaRPr lang="es-ES" sz="2600" dirty="0"/>
          </a:p>
          <a:p>
            <a:pPr marL="742932" lvl="1" indent="-285744">
              <a:buFont typeface="Wingdings" panose="05000000000000000000" pitchFamily="2" charset="2"/>
              <a:buChar char="ü"/>
            </a:pPr>
            <a:r>
              <a:rPr lang="es-ES" sz="2600" u="sng" dirty="0"/>
              <a:t>Comercial</a:t>
            </a:r>
            <a:r>
              <a:rPr lang="es-ES" sz="2600" dirty="0"/>
              <a:t>: 2.568 m2 (</a:t>
            </a:r>
            <a:r>
              <a:rPr lang="es-ES" sz="2600" dirty="0" err="1"/>
              <a:t>parades</a:t>
            </a:r>
            <a:r>
              <a:rPr lang="es-ES" sz="2600" dirty="0"/>
              <a:t> de venda </a:t>
            </a:r>
            <a:r>
              <a:rPr lang="es-ES" sz="2600" dirty="0" err="1"/>
              <a:t>majorista</a:t>
            </a:r>
            <a:r>
              <a:rPr lang="es-ES" sz="2600" dirty="0"/>
              <a:t> i zona de venda directa de </a:t>
            </a:r>
            <a:r>
              <a:rPr lang="es-ES" sz="2600" dirty="0" err="1"/>
              <a:t>petits</a:t>
            </a:r>
            <a:r>
              <a:rPr lang="es-ES" sz="2600" dirty="0"/>
              <a:t> </a:t>
            </a:r>
            <a:r>
              <a:rPr lang="es-ES" sz="2600" dirty="0" err="1"/>
              <a:t>agricultors</a:t>
            </a:r>
            <a:r>
              <a:rPr lang="es-ES" sz="2600" dirty="0"/>
              <a:t> </a:t>
            </a:r>
            <a:r>
              <a:rPr lang="es-ES" sz="2600" dirty="0" err="1"/>
              <a:t>locals</a:t>
            </a:r>
            <a:r>
              <a:rPr lang="es-ES" sz="2600" dirty="0"/>
              <a:t>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A1EAB7-FA29-4500-B385-65D6F5789422}"/>
              </a:ext>
            </a:extLst>
          </p:cNvPr>
          <p:cNvSpPr/>
          <p:nvPr/>
        </p:nvSpPr>
        <p:spPr>
          <a:xfrm>
            <a:off x="1109576" y="5374773"/>
            <a:ext cx="38994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s-ES" sz="2600" dirty="0" err="1"/>
              <a:t>Inversió</a:t>
            </a:r>
            <a:r>
              <a:rPr lang="es-ES" sz="2600" dirty="0"/>
              <a:t> total: </a:t>
            </a:r>
            <a:r>
              <a:rPr lang="es-ES" sz="2600" b="1" dirty="0"/>
              <a:t>5 </a:t>
            </a:r>
            <a:r>
              <a:rPr lang="es-ES" sz="2600" b="1" dirty="0" err="1"/>
              <a:t>milions</a:t>
            </a:r>
            <a:r>
              <a:rPr lang="es-ES" sz="2600" b="1" dirty="0"/>
              <a:t> €</a:t>
            </a:r>
          </a:p>
        </p:txBody>
      </p:sp>
      <p:pic>
        <p:nvPicPr>
          <p:cNvPr id="10" name="Imatge 4">
            <a:extLst>
              <a:ext uri="{FF2B5EF4-FFF2-40B4-BE49-F238E27FC236}">
                <a16:creationId xmlns:a16="http://schemas.microsoft.com/office/drawing/2014/main" id="{4F40BCC2-CA4B-405F-BF11-CA0D61B0E8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148066" y="1735098"/>
            <a:ext cx="3081695" cy="9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_horitzontal_dreta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33"/>
            <a:ext cx="1714512" cy="394553"/>
          </a:xfrm>
          <a:prstGeom prst="rect">
            <a:avLst/>
          </a:prstGeom>
        </p:spPr>
      </p:pic>
      <p:cxnSp>
        <p:nvCxnSpPr>
          <p:cNvPr id="7" name="Connector recte 6"/>
          <p:cNvCxnSpPr/>
          <p:nvPr/>
        </p:nvCxnSpPr>
        <p:spPr>
          <a:xfrm>
            <a:off x="500035" y="857232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ol 1"/>
          <p:cNvSpPr txBox="1">
            <a:spLocks/>
          </p:cNvSpPr>
          <p:nvPr/>
        </p:nvSpPr>
        <p:spPr>
          <a:xfrm>
            <a:off x="428631" y="214292"/>
            <a:ext cx="6929457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ea typeface="+mj-ea"/>
                <a:cs typeface="+mj-cs"/>
              </a:rPr>
              <a:t>Els operadors</a:t>
            </a:r>
          </a:p>
        </p:txBody>
      </p:sp>
      <p:pic>
        <p:nvPicPr>
          <p:cNvPr id="13" name="Picture 2" descr="F:\COMUNICACIO\comu\Nova imatge corporativa MB\Powerpoint\Imatges fons powerpoint\297x25\fons-297x25-01.tif"/>
          <p:cNvPicPr>
            <a:picLocks noChangeAspect="1" noChangeArrowheads="1"/>
          </p:cNvPicPr>
          <p:nvPr/>
        </p:nvPicPr>
        <p:blipFill>
          <a:blip r:embed="rId4" cstate="print"/>
          <a:srcRect l="5346" r="9131" b="28697"/>
          <a:stretch>
            <a:fillRect/>
          </a:stretch>
        </p:blipFill>
        <p:spPr bwMode="auto">
          <a:xfrm>
            <a:off x="0" y="6463448"/>
            <a:ext cx="9144000" cy="394555"/>
          </a:xfrm>
          <a:prstGeom prst="rect">
            <a:avLst/>
          </a:prstGeom>
          <a:noFill/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DF1C86D-002E-4FE4-B504-C4FB64E69C5E}"/>
              </a:ext>
            </a:extLst>
          </p:cNvPr>
          <p:cNvSpPr txBox="1"/>
          <p:nvPr/>
        </p:nvSpPr>
        <p:spPr>
          <a:xfrm>
            <a:off x="912303" y="1836789"/>
            <a:ext cx="78031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§"/>
            </a:pPr>
            <a:r>
              <a:rPr lang="es-ES" sz="2600" dirty="0"/>
              <a:t>21 </a:t>
            </a:r>
            <a:r>
              <a:rPr lang="es-ES" sz="2600" dirty="0" err="1"/>
              <a:t>parades</a:t>
            </a:r>
            <a:r>
              <a:rPr lang="es-ES" sz="2600" dirty="0"/>
              <a:t> de venda, de les </a:t>
            </a:r>
            <a:r>
              <a:rPr lang="es-ES" sz="2600" dirty="0" err="1"/>
              <a:t>quals</a:t>
            </a:r>
            <a:r>
              <a:rPr lang="es-ES" sz="2600" dirty="0"/>
              <a:t>: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endParaRPr lang="es-ES" sz="2600" dirty="0"/>
          </a:p>
          <a:p>
            <a:pPr marL="800080" lvl="1" indent="-342891">
              <a:buFont typeface="Wingdings" panose="05000000000000000000" pitchFamily="2" charset="2"/>
              <a:buChar char="ü"/>
            </a:pPr>
            <a:r>
              <a:rPr lang="es-ES" sz="2600" dirty="0"/>
              <a:t>16 de 130m2 per a empreses </a:t>
            </a:r>
            <a:r>
              <a:rPr lang="es-ES" sz="2600" dirty="0" err="1"/>
              <a:t>majoristes</a:t>
            </a:r>
            <a:r>
              <a:rPr lang="es-ES" sz="2600" dirty="0"/>
              <a:t> </a:t>
            </a:r>
          </a:p>
          <a:p>
            <a:pPr marL="800080" lvl="1" indent="-342891">
              <a:buFont typeface="Wingdings" panose="05000000000000000000" pitchFamily="2" charset="2"/>
              <a:buChar char="ü"/>
            </a:pPr>
            <a:r>
              <a:rPr lang="es-ES" sz="2600" dirty="0"/>
              <a:t>2 de 130m2 per a </a:t>
            </a:r>
            <a:r>
              <a:rPr lang="es-ES" sz="2600" dirty="0" err="1"/>
              <a:t>cooperatives</a:t>
            </a:r>
            <a:r>
              <a:rPr lang="es-ES" sz="2600" dirty="0"/>
              <a:t> </a:t>
            </a:r>
          </a:p>
          <a:p>
            <a:pPr marL="800080" lvl="1" indent="-342891">
              <a:buFont typeface="Wingdings" panose="05000000000000000000" pitchFamily="2" charset="2"/>
              <a:buChar char="ü"/>
            </a:pPr>
            <a:r>
              <a:rPr lang="es-ES" sz="2600" dirty="0"/>
              <a:t>4 de 57 m2 per a empreses multi </a:t>
            </a:r>
            <a:r>
              <a:rPr lang="es-ES" sz="2600" dirty="0" err="1"/>
              <a:t>producte</a:t>
            </a:r>
            <a:endParaRPr lang="es-ES" sz="2600" dirty="0"/>
          </a:p>
          <a:p>
            <a:pPr lvl="1"/>
            <a:endParaRPr lang="es-ES" sz="2600" dirty="0"/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s-ES" sz="2600" dirty="0"/>
              <a:t>Entre 8 i 12 </a:t>
            </a:r>
            <a:r>
              <a:rPr lang="es-ES" sz="2600" dirty="0" err="1"/>
              <a:t>espais</a:t>
            </a:r>
            <a:r>
              <a:rPr lang="es-ES" sz="2600" dirty="0"/>
              <a:t> per a </a:t>
            </a:r>
            <a:r>
              <a:rPr lang="es-ES" sz="2600" dirty="0" err="1"/>
              <a:t>petits</a:t>
            </a:r>
            <a:r>
              <a:rPr lang="es-ES" sz="2600" dirty="0"/>
              <a:t> </a:t>
            </a:r>
            <a:r>
              <a:rPr lang="es-ES" sz="2600" dirty="0" err="1"/>
              <a:t>productors</a:t>
            </a:r>
            <a:r>
              <a:rPr lang="es-ES" sz="2600" dirty="0"/>
              <a:t> </a:t>
            </a:r>
            <a:r>
              <a:rPr lang="es-ES" sz="2600" dirty="0" err="1"/>
              <a:t>locals</a:t>
            </a:r>
            <a:r>
              <a:rPr lang="es-ES" sz="2600" dirty="0"/>
              <a:t> </a:t>
            </a:r>
            <a:r>
              <a:rPr lang="es-ES" sz="2600" dirty="0" err="1"/>
              <a:t>d’aliments</a:t>
            </a:r>
            <a:r>
              <a:rPr lang="es-ES" sz="2600" dirty="0"/>
              <a:t> </a:t>
            </a:r>
            <a:r>
              <a:rPr lang="es-ES" sz="2600" dirty="0" err="1"/>
              <a:t>ecològics</a:t>
            </a:r>
            <a:r>
              <a:rPr lang="es-E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152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0D93BF-6FA3-402C-B3BC-8BCB3021C2CA}"/>
              </a:ext>
            </a:extLst>
          </p:cNvPr>
          <p:cNvSpPr/>
          <p:nvPr/>
        </p:nvSpPr>
        <p:spPr>
          <a:xfrm>
            <a:off x="5302951" y="6239696"/>
            <a:ext cx="35066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dirty="0" err="1">
                <a:solidFill>
                  <a:schemeClr val="bg1"/>
                </a:solidFill>
              </a:rPr>
              <a:t>Forum</a:t>
            </a:r>
            <a:r>
              <a:rPr lang="ca-ES" sz="2200" b="1" dirty="0">
                <a:solidFill>
                  <a:schemeClr val="bg1"/>
                </a:solidFill>
              </a:rPr>
              <a:t> FHG, Barcelona, 2020</a:t>
            </a:r>
          </a:p>
        </p:txBody>
      </p:sp>
      <p:pic>
        <p:nvPicPr>
          <p:cNvPr id="7" name="Picture 2" descr="F:\COMUNICACIO\comu\Nova imatge corporativa MB\Powerpoint\Imatges fons powerpoint\297x25\fons-297x25-01.tif">
            <a:extLst>
              <a:ext uri="{FF2B5EF4-FFF2-40B4-BE49-F238E27FC236}">
                <a16:creationId xmlns:a16="http://schemas.microsoft.com/office/drawing/2014/main" id="{F56A7566-CF5A-427D-B220-B55361E3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346" r="9131" b="28697"/>
          <a:stretch>
            <a:fillRect/>
          </a:stretch>
        </p:blipFill>
        <p:spPr bwMode="auto">
          <a:xfrm>
            <a:off x="0" y="6463448"/>
            <a:ext cx="9144000" cy="394555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4F833B2-76D9-4544-ABD7-126B6FBA7786}"/>
              </a:ext>
            </a:extLst>
          </p:cNvPr>
          <p:cNvSpPr/>
          <p:nvPr/>
        </p:nvSpPr>
        <p:spPr>
          <a:xfrm>
            <a:off x="500035" y="1146456"/>
            <a:ext cx="48502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/>
              <a:t>Empreses de </a:t>
            </a:r>
            <a:r>
              <a:rPr lang="es-ES" sz="2200" b="1" dirty="0" err="1"/>
              <a:t>fruites</a:t>
            </a:r>
            <a:r>
              <a:rPr lang="es-ES" sz="2200" b="1" dirty="0"/>
              <a:t> i </a:t>
            </a:r>
            <a:r>
              <a:rPr lang="es-ES" sz="2200" b="1" dirty="0" err="1"/>
              <a:t>hortalisses</a:t>
            </a:r>
            <a:r>
              <a:rPr lang="es-ES" sz="2200" b="1" dirty="0"/>
              <a:t>: </a:t>
            </a:r>
          </a:p>
          <a:p>
            <a:endParaRPr lang="es-ES" sz="2200" b="1" dirty="0"/>
          </a:p>
          <a:p>
            <a:pPr marL="457189" indent="-457200">
              <a:buFont typeface="Wingdings" panose="05000000000000000000" pitchFamily="2" charset="2"/>
              <a:buChar char="§"/>
            </a:pPr>
            <a:r>
              <a:rPr lang="es-ES" sz="2200" dirty="0" err="1"/>
              <a:t>Majoristes</a:t>
            </a:r>
            <a:r>
              <a:rPr lang="es-ES" sz="2200" dirty="0"/>
              <a:t>: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 err="1"/>
              <a:t>Badosa</a:t>
            </a:r>
            <a:endParaRPr lang="es-ES" sz="2200" dirty="0"/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Torres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Ronda Fruits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Grupo Hermanos Fernández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Prats Fruits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 err="1"/>
              <a:t>Aresca</a:t>
            </a:r>
            <a:endParaRPr lang="es-ES" sz="2200" dirty="0"/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Grupo Frutas Antonio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Bio La </a:t>
            </a:r>
            <a:r>
              <a:rPr lang="es-ES" sz="2200" dirty="0" err="1"/>
              <a:t>Extra-terrestre</a:t>
            </a:r>
            <a:endParaRPr lang="es-ES" sz="2200" dirty="0"/>
          </a:p>
          <a:p>
            <a:pPr marL="1371589" lvl="2" indent="-457200">
              <a:buFont typeface="Wingdings" panose="05000000000000000000" pitchFamily="2" charset="2"/>
              <a:buChar char="ü"/>
            </a:pPr>
            <a:endParaRPr lang="es-ES" sz="2200" dirty="0"/>
          </a:p>
          <a:p>
            <a:pPr marL="457189" indent="-457200">
              <a:buFont typeface="Wingdings" panose="05000000000000000000" pitchFamily="2" charset="2"/>
              <a:buChar char="§"/>
            </a:pPr>
            <a:r>
              <a:rPr lang="es-ES" sz="2200" dirty="0" err="1"/>
              <a:t>Cooperatives</a:t>
            </a:r>
            <a:r>
              <a:rPr lang="es-ES" sz="2200" dirty="0"/>
              <a:t>/</a:t>
            </a:r>
            <a:r>
              <a:rPr lang="es-ES" sz="2200" dirty="0" err="1"/>
              <a:t>Productors</a:t>
            </a:r>
            <a:r>
              <a:rPr lang="es-ES" sz="2200" dirty="0"/>
              <a:t>: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HORTEC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CIAP-Unió </a:t>
            </a:r>
            <a:r>
              <a:rPr lang="es-ES" sz="2200" dirty="0" err="1"/>
              <a:t>Pagesos</a:t>
            </a:r>
            <a:endParaRPr lang="es-ES" sz="2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A6A95D-CC57-47CA-BC24-50F83C248790}"/>
              </a:ext>
            </a:extLst>
          </p:cNvPr>
          <p:cNvSpPr/>
          <p:nvPr/>
        </p:nvSpPr>
        <p:spPr>
          <a:xfrm>
            <a:off x="5076124" y="1749252"/>
            <a:ext cx="39603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/>
              <a:t>Empreses de </a:t>
            </a:r>
            <a:r>
              <a:rPr lang="es-ES" sz="2200" b="1" dirty="0" err="1"/>
              <a:t>multiproducte</a:t>
            </a:r>
            <a:r>
              <a:rPr lang="es-ES" sz="2200" b="1" dirty="0"/>
              <a:t>:</a:t>
            </a:r>
          </a:p>
          <a:p>
            <a:endParaRPr lang="es-ES" sz="2200" b="1" dirty="0"/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Sinergia Macanuda</a:t>
            </a:r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Green </a:t>
            </a:r>
            <a:r>
              <a:rPr lang="es-ES" sz="2200" dirty="0" err="1"/>
              <a:t>Growing</a:t>
            </a:r>
            <a:r>
              <a:rPr lang="es-ES" sz="2200" dirty="0"/>
              <a:t> </a:t>
            </a:r>
            <a:r>
              <a:rPr lang="es-ES" sz="2200" dirty="0" err="1"/>
              <a:t>Organics</a:t>
            </a:r>
            <a:endParaRPr lang="es-ES" sz="2200" dirty="0"/>
          </a:p>
          <a:p>
            <a:pPr marL="914389" lvl="1" indent="-457200">
              <a:buFont typeface="Wingdings" panose="05000000000000000000" pitchFamily="2" charset="2"/>
              <a:buChar char="ü"/>
            </a:pPr>
            <a:r>
              <a:rPr lang="es-ES" sz="2200" dirty="0"/>
              <a:t>CIAP-Unió </a:t>
            </a:r>
            <a:r>
              <a:rPr lang="es-ES" sz="2200" dirty="0" err="1"/>
              <a:t>Pagesos</a:t>
            </a:r>
            <a:endParaRPr lang="es-ES" sz="2200" dirty="0"/>
          </a:p>
          <a:p>
            <a:pPr marL="914389" lvl="1" indent="-457200">
              <a:buFont typeface="Wingdings" panose="05000000000000000000" pitchFamily="2" charset="2"/>
              <a:buChar char="ü"/>
            </a:pPr>
            <a:endParaRPr lang="es-ES" sz="2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4221D4-1C04-41B8-A1CD-B54E1CE941F9}"/>
              </a:ext>
            </a:extLst>
          </p:cNvPr>
          <p:cNvSpPr txBox="1"/>
          <p:nvPr/>
        </p:nvSpPr>
        <p:spPr>
          <a:xfrm>
            <a:off x="4849298" y="4751196"/>
            <a:ext cx="396031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Queden lliures 2 parades de majorista de fruites i hortalisses i 1 de </a:t>
            </a:r>
            <a:r>
              <a:rPr lang="ca-ES" sz="2000" b="1" dirty="0" err="1"/>
              <a:t>multiproducte</a:t>
            </a:r>
            <a:endParaRPr lang="ca-ES" sz="2000" b="1" dirty="0"/>
          </a:p>
        </p:txBody>
      </p:sp>
      <p:pic>
        <p:nvPicPr>
          <p:cNvPr id="11" name="Imatge 3" descr="Logo_horitzontal_dreta_color.png">
            <a:extLst>
              <a:ext uri="{FF2B5EF4-FFF2-40B4-BE49-F238E27FC236}">
                <a16:creationId xmlns:a16="http://schemas.microsoft.com/office/drawing/2014/main" id="{A739BFCA-8FA5-4DB4-86E5-EBB58E11DC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33"/>
            <a:ext cx="1714512" cy="394553"/>
          </a:xfrm>
          <a:prstGeom prst="rect">
            <a:avLst/>
          </a:prstGeom>
        </p:spPr>
      </p:pic>
      <p:cxnSp>
        <p:nvCxnSpPr>
          <p:cNvPr id="12" name="Connector recte 6">
            <a:extLst>
              <a:ext uri="{FF2B5EF4-FFF2-40B4-BE49-F238E27FC236}">
                <a16:creationId xmlns:a16="http://schemas.microsoft.com/office/drawing/2014/main" id="{A07359AB-0B15-4F2D-8259-D5F5B4265D97}"/>
              </a:ext>
            </a:extLst>
          </p:cNvPr>
          <p:cNvCxnSpPr/>
          <p:nvPr/>
        </p:nvCxnSpPr>
        <p:spPr>
          <a:xfrm>
            <a:off x="500035" y="750914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ol 1">
            <a:extLst>
              <a:ext uri="{FF2B5EF4-FFF2-40B4-BE49-F238E27FC236}">
                <a16:creationId xmlns:a16="http://schemas.microsoft.com/office/drawing/2014/main" id="{476E10DE-13EA-4A40-BDDC-DA44EFF85BD8}"/>
              </a:ext>
            </a:extLst>
          </p:cNvPr>
          <p:cNvSpPr txBox="1">
            <a:spLocks/>
          </p:cNvSpPr>
          <p:nvPr/>
        </p:nvSpPr>
        <p:spPr>
          <a:xfrm>
            <a:off x="428631" y="107974"/>
            <a:ext cx="6929457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ea typeface="+mj-ea"/>
                <a:cs typeface="+mj-cs"/>
              </a:rPr>
              <a:t>Els operadors</a:t>
            </a:r>
          </a:p>
        </p:txBody>
      </p:sp>
    </p:spTree>
    <p:extLst>
      <p:ext uri="{BB962C8B-B14F-4D97-AF65-F5344CB8AC3E}">
        <p14:creationId xmlns:p14="http://schemas.microsoft.com/office/powerpoint/2010/main" val="3988798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558</Words>
  <Application>Microsoft Office PowerPoint</Application>
  <PresentationFormat>Presentación en pantalla (4:3)</PresentationFormat>
  <Paragraphs>118</Paragraphs>
  <Slides>11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Buera</dc:creator>
  <cp:lastModifiedBy>Ingrid Buera</cp:lastModifiedBy>
  <cp:revision>10</cp:revision>
  <dcterms:created xsi:type="dcterms:W3CDTF">2021-03-08T08:50:22Z</dcterms:created>
  <dcterms:modified xsi:type="dcterms:W3CDTF">2021-03-12T11:36:00Z</dcterms:modified>
</cp:coreProperties>
</file>