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302" r:id="rId4"/>
    <p:sldId id="296" r:id="rId5"/>
    <p:sldId id="303" r:id="rId6"/>
    <p:sldId id="304" r:id="rId7"/>
    <p:sldId id="305" r:id="rId8"/>
    <p:sldId id="297" r:id="rId9"/>
    <p:sldId id="298" r:id="rId10"/>
    <p:sldId id="307"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'Matriz general'!$C$167</c:f>
              <c:strCache>
                <c:ptCount val="1"/>
                <c:pt idx="0">
                  <c:v>CANTIDAD</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B6B5-4837-B531-3E882C3277E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B6B5-4837-B531-3E882C3277E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B6B5-4837-B531-3E882C3277E6}"/>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B6B5-4837-B531-3E882C3277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L"/>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'Matriz general'!$B$168:$B$171</c:f>
              <c:strCache>
                <c:ptCount val="4"/>
                <c:pt idx="0">
                  <c:v>SI</c:v>
                </c:pt>
                <c:pt idx="1">
                  <c:v>SI*</c:v>
                </c:pt>
                <c:pt idx="2">
                  <c:v>NO</c:v>
                </c:pt>
                <c:pt idx="3">
                  <c:v>NO*</c:v>
                </c:pt>
              </c:strCache>
            </c:strRef>
          </c:cat>
          <c:val>
            <c:numRef>
              <c:f>'Matriz general'!$C$168:$C$171</c:f>
              <c:numCache>
                <c:formatCode>General</c:formatCode>
                <c:ptCount val="4"/>
                <c:pt idx="0">
                  <c:v>15</c:v>
                </c:pt>
                <c:pt idx="1">
                  <c:v>3</c:v>
                </c:pt>
                <c:pt idx="2">
                  <c:v>137</c:v>
                </c:pt>
                <c:pt idx="3">
                  <c:v>9</c:v>
                </c:pt>
              </c:numCache>
            </c:numRef>
          </c:val>
          <c:extLst>
            <c:ext xmlns:c16="http://schemas.microsoft.com/office/drawing/2014/chart" uri="{C3380CC4-5D6E-409C-BE32-E72D297353CC}">
              <c16:uniqueId val="{00000008-B6B5-4837-B531-3E882C3277E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7836795125548947"/>
          <c:y val="0.84884519690712146"/>
          <c:w val="0.45075924273045276"/>
          <c:h val="0.131206490688693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'Categorías actuaciones'!$A$2</c:f>
              <c:strCache>
                <c:ptCount val="1"/>
                <c:pt idx="0">
                  <c:v>Aigua</c:v>
                </c:pt>
              </c:strCache>
            </c:strRef>
          </c:tx>
          <c:spPr>
            <a:solidFill>
              <a:schemeClr val="accent1"/>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actuaciones'!$B$2:$P$2</c:f>
              <c:numCache>
                <c:formatCode>General</c:formatCode>
                <c:ptCount val="15"/>
                <c:pt idx="0">
                  <c:v>3</c:v>
                </c:pt>
                <c:pt idx="1">
                  <c:v>0</c:v>
                </c:pt>
                <c:pt idx="2">
                  <c:v>1</c:v>
                </c:pt>
                <c:pt idx="3">
                  <c:v>0</c:v>
                </c:pt>
                <c:pt idx="4">
                  <c:v>0</c:v>
                </c:pt>
                <c:pt idx="5">
                  <c:v>0</c:v>
                </c:pt>
                <c:pt idx="6">
                  <c:v>0</c:v>
                </c:pt>
                <c:pt idx="7">
                  <c:v>0</c:v>
                </c:pt>
                <c:pt idx="8">
                  <c:v>0</c:v>
                </c:pt>
                <c:pt idx="9">
                  <c:v>0</c:v>
                </c:pt>
                <c:pt idx="10">
                  <c:v>0</c:v>
                </c:pt>
                <c:pt idx="11">
                  <c:v>0</c:v>
                </c:pt>
                <c:pt idx="12">
                  <c:v>0</c:v>
                </c:pt>
                <c:pt idx="13">
                  <c:v>0</c:v>
                </c:pt>
                <c:pt idx="14">
                  <c:v>2</c:v>
                </c:pt>
              </c:numCache>
            </c:numRef>
          </c:val>
          <c:extLst>
            <c:ext xmlns:c16="http://schemas.microsoft.com/office/drawing/2014/chart" uri="{C3380CC4-5D6E-409C-BE32-E72D297353CC}">
              <c16:uniqueId val="{00000000-0192-4150-9F1F-B9768C599C71}"/>
            </c:ext>
          </c:extLst>
        </c:ser>
        <c:ser>
          <c:idx val="1"/>
          <c:order val="1"/>
          <c:tx>
            <c:strRef>
              <c:f>'Categorías actuaciones'!$A$3</c:f>
              <c:strCache>
                <c:ptCount val="1"/>
                <c:pt idx="0">
                  <c:v>Alimentació</c:v>
                </c:pt>
              </c:strCache>
            </c:strRef>
          </c:tx>
          <c:spPr>
            <a:solidFill>
              <a:schemeClr val="accent2"/>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actuaciones'!$B$3:$P$3</c:f>
              <c:numCache>
                <c:formatCode>General</c:formatCode>
                <c:ptCount val="15"/>
                <c:pt idx="0">
                  <c:v>3</c:v>
                </c:pt>
                <c:pt idx="1">
                  <c:v>1</c:v>
                </c:pt>
                <c:pt idx="2">
                  <c:v>1</c:v>
                </c:pt>
                <c:pt idx="3">
                  <c:v>0</c:v>
                </c:pt>
                <c:pt idx="4">
                  <c:v>0</c:v>
                </c:pt>
                <c:pt idx="5">
                  <c:v>0</c:v>
                </c:pt>
                <c:pt idx="6">
                  <c:v>0</c:v>
                </c:pt>
                <c:pt idx="7">
                  <c:v>0</c:v>
                </c:pt>
                <c:pt idx="8">
                  <c:v>1</c:v>
                </c:pt>
                <c:pt idx="9">
                  <c:v>1</c:v>
                </c:pt>
                <c:pt idx="10">
                  <c:v>0</c:v>
                </c:pt>
                <c:pt idx="11">
                  <c:v>0</c:v>
                </c:pt>
                <c:pt idx="12">
                  <c:v>0</c:v>
                </c:pt>
                <c:pt idx="13">
                  <c:v>0</c:v>
                </c:pt>
                <c:pt idx="14">
                  <c:v>2</c:v>
                </c:pt>
              </c:numCache>
            </c:numRef>
          </c:val>
          <c:extLst>
            <c:ext xmlns:c16="http://schemas.microsoft.com/office/drawing/2014/chart" uri="{C3380CC4-5D6E-409C-BE32-E72D297353CC}">
              <c16:uniqueId val="{00000001-0192-4150-9F1F-B9768C599C71}"/>
            </c:ext>
          </c:extLst>
        </c:ser>
        <c:ser>
          <c:idx val="2"/>
          <c:order val="2"/>
          <c:tx>
            <c:strRef>
              <c:f>'Categorías actuaciones'!$A$4</c:f>
              <c:strCache>
                <c:ptCount val="1"/>
                <c:pt idx="0">
                  <c:v>Canvi climàtic</c:v>
                </c:pt>
              </c:strCache>
            </c:strRef>
          </c:tx>
          <c:spPr>
            <a:solidFill>
              <a:schemeClr val="accent3"/>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actuaciones'!$B$4:$P$4</c:f>
              <c:numCache>
                <c:formatCode>General</c:formatCode>
                <c:ptCount val="15"/>
                <c:pt idx="0">
                  <c:v>4</c:v>
                </c:pt>
                <c:pt idx="1">
                  <c:v>0</c:v>
                </c:pt>
                <c:pt idx="2">
                  <c:v>0</c:v>
                </c:pt>
                <c:pt idx="3">
                  <c:v>0</c:v>
                </c:pt>
                <c:pt idx="4">
                  <c:v>5</c:v>
                </c:pt>
                <c:pt idx="5">
                  <c:v>0</c:v>
                </c:pt>
                <c:pt idx="6">
                  <c:v>2</c:v>
                </c:pt>
                <c:pt idx="7">
                  <c:v>4</c:v>
                </c:pt>
                <c:pt idx="8">
                  <c:v>0</c:v>
                </c:pt>
                <c:pt idx="9">
                  <c:v>0</c:v>
                </c:pt>
                <c:pt idx="10">
                  <c:v>0</c:v>
                </c:pt>
                <c:pt idx="11">
                  <c:v>2</c:v>
                </c:pt>
                <c:pt idx="12">
                  <c:v>3</c:v>
                </c:pt>
                <c:pt idx="13">
                  <c:v>0</c:v>
                </c:pt>
                <c:pt idx="14">
                  <c:v>0</c:v>
                </c:pt>
              </c:numCache>
            </c:numRef>
          </c:val>
          <c:extLst>
            <c:ext xmlns:c16="http://schemas.microsoft.com/office/drawing/2014/chart" uri="{C3380CC4-5D6E-409C-BE32-E72D297353CC}">
              <c16:uniqueId val="{00000002-0192-4150-9F1F-B9768C599C71}"/>
            </c:ext>
          </c:extLst>
        </c:ser>
        <c:ser>
          <c:idx val="3"/>
          <c:order val="3"/>
          <c:tx>
            <c:strRef>
              <c:f>'Categorías actuaciones'!$A$5</c:f>
              <c:strCache>
                <c:ptCount val="1"/>
                <c:pt idx="0">
                  <c:v>Economia circular</c:v>
                </c:pt>
              </c:strCache>
            </c:strRef>
          </c:tx>
          <c:spPr>
            <a:solidFill>
              <a:schemeClr val="accent4"/>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actuaciones'!$B$5:$P$5</c:f>
              <c:numCache>
                <c:formatCode>General</c:formatCode>
                <c:ptCount val="15"/>
                <c:pt idx="0">
                  <c:v>2</c:v>
                </c:pt>
                <c:pt idx="1">
                  <c:v>0</c:v>
                </c:pt>
                <c:pt idx="2">
                  <c:v>0</c:v>
                </c:pt>
                <c:pt idx="3">
                  <c:v>0</c:v>
                </c:pt>
                <c:pt idx="4">
                  <c:v>0</c:v>
                </c:pt>
                <c:pt idx="5">
                  <c:v>0</c:v>
                </c:pt>
                <c:pt idx="6">
                  <c:v>0</c:v>
                </c:pt>
                <c:pt idx="7">
                  <c:v>1</c:v>
                </c:pt>
                <c:pt idx="8">
                  <c:v>0</c:v>
                </c:pt>
                <c:pt idx="9">
                  <c:v>1</c:v>
                </c:pt>
                <c:pt idx="10">
                  <c:v>0</c:v>
                </c:pt>
                <c:pt idx="11">
                  <c:v>1</c:v>
                </c:pt>
                <c:pt idx="12">
                  <c:v>3</c:v>
                </c:pt>
                <c:pt idx="13">
                  <c:v>1</c:v>
                </c:pt>
                <c:pt idx="14">
                  <c:v>1</c:v>
                </c:pt>
              </c:numCache>
            </c:numRef>
          </c:val>
          <c:extLst>
            <c:ext xmlns:c16="http://schemas.microsoft.com/office/drawing/2014/chart" uri="{C3380CC4-5D6E-409C-BE32-E72D297353CC}">
              <c16:uniqueId val="{00000003-0192-4150-9F1F-B9768C599C71}"/>
            </c:ext>
          </c:extLst>
        </c:ser>
        <c:ser>
          <c:idx val="4"/>
          <c:order val="4"/>
          <c:tx>
            <c:strRef>
              <c:f>'Categorías actuaciones'!$A$6</c:f>
              <c:strCache>
                <c:ptCount val="1"/>
                <c:pt idx="0">
                  <c:v>Energia</c:v>
                </c:pt>
              </c:strCache>
            </c:strRef>
          </c:tx>
          <c:spPr>
            <a:solidFill>
              <a:schemeClr val="accent5"/>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actuaciones'!$B$6:$P$6</c:f>
              <c:numCache>
                <c:formatCode>General</c:formatCode>
                <c:ptCount val="15"/>
                <c:pt idx="0">
                  <c:v>3</c:v>
                </c:pt>
                <c:pt idx="1">
                  <c:v>1</c:v>
                </c:pt>
                <c:pt idx="2">
                  <c:v>2</c:v>
                </c:pt>
                <c:pt idx="3">
                  <c:v>2</c:v>
                </c:pt>
                <c:pt idx="4">
                  <c:v>4</c:v>
                </c:pt>
                <c:pt idx="5">
                  <c:v>8</c:v>
                </c:pt>
                <c:pt idx="6">
                  <c:v>2</c:v>
                </c:pt>
                <c:pt idx="7">
                  <c:v>2</c:v>
                </c:pt>
                <c:pt idx="8">
                  <c:v>2</c:v>
                </c:pt>
                <c:pt idx="9">
                  <c:v>1</c:v>
                </c:pt>
                <c:pt idx="10">
                  <c:v>4</c:v>
                </c:pt>
                <c:pt idx="11">
                  <c:v>4</c:v>
                </c:pt>
                <c:pt idx="12">
                  <c:v>2</c:v>
                </c:pt>
                <c:pt idx="13">
                  <c:v>2</c:v>
                </c:pt>
                <c:pt idx="14">
                  <c:v>1</c:v>
                </c:pt>
              </c:numCache>
            </c:numRef>
          </c:val>
          <c:extLst>
            <c:ext xmlns:c16="http://schemas.microsoft.com/office/drawing/2014/chart" uri="{C3380CC4-5D6E-409C-BE32-E72D297353CC}">
              <c16:uniqueId val="{00000004-0192-4150-9F1F-B9768C599C71}"/>
            </c:ext>
          </c:extLst>
        </c:ser>
        <c:ser>
          <c:idx val="5"/>
          <c:order val="5"/>
          <c:tx>
            <c:strRef>
              <c:f>'Categorías actuaciones'!$A$7</c:f>
              <c:strCache>
                <c:ptCount val="1"/>
                <c:pt idx="0">
                  <c:v>Espai públic</c:v>
                </c:pt>
              </c:strCache>
            </c:strRef>
          </c:tx>
          <c:spPr>
            <a:solidFill>
              <a:schemeClr val="accent6"/>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actuaciones'!$B$7:$P$7</c:f>
              <c:numCache>
                <c:formatCode>General</c:formatCode>
                <c:ptCount val="15"/>
                <c:pt idx="0">
                  <c:v>4</c:v>
                </c:pt>
                <c:pt idx="1">
                  <c:v>2</c:v>
                </c:pt>
                <c:pt idx="2">
                  <c:v>3</c:v>
                </c:pt>
                <c:pt idx="3">
                  <c:v>5</c:v>
                </c:pt>
                <c:pt idx="4">
                  <c:v>1</c:v>
                </c:pt>
                <c:pt idx="5">
                  <c:v>0</c:v>
                </c:pt>
                <c:pt idx="6">
                  <c:v>0</c:v>
                </c:pt>
                <c:pt idx="7">
                  <c:v>0</c:v>
                </c:pt>
                <c:pt idx="8">
                  <c:v>1</c:v>
                </c:pt>
                <c:pt idx="9">
                  <c:v>0</c:v>
                </c:pt>
                <c:pt idx="10">
                  <c:v>1</c:v>
                </c:pt>
                <c:pt idx="11">
                  <c:v>0</c:v>
                </c:pt>
                <c:pt idx="12">
                  <c:v>0</c:v>
                </c:pt>
                <c:pt idx="13">
                  <c:v>0</c:v>
                </c:pt>
                <c:pt idx="14">
                  <c:v>1</c:v>
                </c:pt>
              </c:numCache>
            </c:numRef>
          </c:val>
          <c:extLst>
            <c:ext xmlns:c16="http://schemas.microsoft.com/office/drawing/2014/chart" uri="{C3380CC4-5D6E-409C-BE32-E72D297353CC}">
              <c16:uniqueId val="{00000005-0192-4150-9F1F-B9768C599C71}"/>
            </c:ext>
          </c:extLst>
        </c:ser>
        <c:ser>
          <c:idx val="6"/>
          <c:order val="6"/>
          <c:tx>
            <c:strRef>
              <c:f>'Categorías actuaciones'!$A$8</c:f>
              <c:strCache>
                <c:ptCount val="1"/>
                <c:pt idx="0">
                  <c:v>Infraestructura verda</c:v>
                </c:pt>
              </c:strCache>
            </c:strRef>
          </c:tx>
          <c:spPr>
            <a:solidFill>
              <a:schemeClr val="accent1">
                <a:lumMod val="60000"/>
              </a:schemeClr>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actuaciones'!$B$8:$P$8</c:f>
              <c:numCache>
                <c:formatCode>General</c:formatCode>
                <c:ptCount val="15"/>
                <c:pt idx="0">
                  <c:v>1</c:v>
                </c:pt>
                <c:pt idx="1">
                  <c:v>1</c:v>
                </c:pt>
                <c:pt idx="2">
                  <c:v>1</c:v>
                </c:pt>
                <c:pt idx="3">
                  <c:v>1</c:v>
                </c:pt>
                <c:pt idx="4">
                  <c:v>1</c:v>
                </c:pt>
                <c:pt idx="5">
                  <c:v>0</c:v>
                </c:pt>
                <c:pt idx="6">
                  <c:v>1</c:v>
                </c:pt>
                <c:pt idx="7">
                  <c:v>0</c:v>
                </c:pt>
                <c:pt idx="8">
                  <c:v>1</c:v>
                </c:pt>
                <c:pt idx="9">
                  <c:v>1</c:v>
                </c:pt>
                <c:pt idx="10">
                  <c:v>1</c:v>
                </c:pt>
                <c:pt idx="11">
                  <c:v>0</c:v>
                </c:pt>
                <c:pt idx="12">
                  <c:v>0</c:v>
                </c:pt>
                <c:pt idx="13">
                  <c:v>1</c:v>
                </c:pt>
                <c:pt idx="14">
                  <c:v>3</c:v>
                </c:pt>
              </c:numCache>
            </c:numRef>
          </c:val>
          <c:extLst>
            <c:ext xmlns:c16="http://schemas.microsoft.com/office/drawing/2014/chart" uri="{C3380CC4-5D6E-409C-BE32-E72D297353CC}">
              <c16:uniqueId val="{00000006-0192-4150-9F1F-B9768C599C71}"/>
            </c:ext>
          </c:extLst>
        </c:ser>
        <c:ser>
          <c:idx val="7"/>
          <c:order val="7"/>
          <c:tx>
            <c:strRef>
              <c:f>'Categorías actuaciones'!$A$9</c:f>
              <c:strCache>
                <c:ptCount val="1"/>
                <c:pt idx="0">
                  <c:v>Mobilitat</c:v>
                </c:pt>
              </c:strCache>
            </c:strRef>
          </c:tx>
          <c:spPr>
            <a:solidFill>
              <a:schemeClr val="accent2">
                <a:lumMod val="60000"/>
              </a:schemeClr>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actuaciones'!$B$9:$P$9</c:f>
              <c:numCache>
                <c:formatCode>General</c:formatCode>
                <c:ptCount val="15"/>
                <c:pt idx="0">
                  <c:v>3</c:v>
                </c:pt>
                <c:pt idx="1">
                  <c:v>2</c:v>
                </c:pt>
                <c:pt idx="2">
                  <c:v>5</c:v>
                </c:pt>
                <c:pt idx="3">
                  <c:v>2</c:v>
                </c:pt>
                <c:pt idx="4">
                  <c:v>0</c:v>
                </c:pt>
                <c:pt idx="5">
                  <c:v>2</c:v>
                </c:pt>
                <c:pt idx="6">
                  <c:v>1</c:v>
                </c:pt>
                <c:pt idx="7">
                  <c:v>0</c:v>
                </c:pt>
                <c:pt idx="8">
                  <c:v>1</c:v>
                </c:pt>
                <c:pt idx="9">
                  <c:v>1</c:v>
                </c:pt>
                <c:pt idx="10">
                  <c:v>1</c:v>
                </c:pt>
                <c:pt idx="11">
                  <c:v>0</c:v>
                </c:pt>
                <c:pt idx="12">
                  <c:v>0</c:v>
                </c:pt>
                <c:pt idx="13">
                  <c:v>1</c:v>
                </c:pt>
                <c:pt idx="14">
                  <c:v>6</c:v>
                </c:pt>
              </c:numCache>
            </c:numRef>
          </c:val>
          <c:extLst>
            <c:ext xmlns:c16="http://schemas.microsoft.com/office/drawing/2014/chart" uri="{C3380CC4-5D6E-409C-BE32-E72D297353CC}">
              <c16:uniqueId val="{00000007-0192-4150-9F1F-B9768C599C71}"/>
            </c:ext>
          </c:extLst>
        </c:ser>
        <c:ser>
          <c:idx val="8"/>
          <c:order val="8"/>
          <c:tx>
            <c:strRef>
              <c:f>'Categorías actuaciones'!$A$10</c:f>
              <c:strCache>
                <c:ptCount val="1"/>
                <c:pt idx="0">
                  <c:v>Participació ciutadana</c:v>
                </c:pt>
              </c:strCache>
            </c:strRef>
          </c:tx>
          <c:spPr>
            <a:solidFill>
              <a:schemeClr val="accent3">
                <a:lumMod val="60000"/>
              </a:schemeClr>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actuaciones'!$B$10:$P$10</c:f>
              <c:numCache>
                <c:formatCode>General</c:formatCode>
                <c:ptCount val="15"/>
                <c:pt idx="0">
                  <c:v>0</c:v>
                </c:pt>
                <c:pt idx="1">
                  <c:v>0</c:v>
                </c:pt>
                <c:pt idx="2">
                  <c:v>0</c:v>
                </c:pt>
                <c:pt idx="3">
                  <c:v>0</c:v>
                </c:pt>
                <c:pt idx="4">
                  <c:v>0</c:v>
                </c:pt>
                <c:pt idx="5">
                  <c:v>0</c:v>
                </c:pt>
                <c:pt idx="6">
                  <c:v>0</c:v>
                </c:pt>
                <c:pt idx="7">
                  <c:v>1</c:v>
                </c:pt>
                <c:pt idx="8">
                  <c:v>3</c:v>
                </c:pt>
                <c:pt idx="9">
                  <c:v>0</c:v>
                </c:pt>
                <c:pt idx="10">
                  <c:v>0</c:v>
                </c:pt>
                <c:pt idx="11">
                  <c:v>0</c:v>
                </c:pt>
                <c:pt idx="12">
                  <c:v>4</c:v>
                </c:pt>
                <c:pt idx="13">
                  <c:v>4</c:v>
                </c:pt>
                <c:pt idx="14">
                  <c:v>0</c:v>
                </c:pt>
              </c:numCache>
            </c:numRef>
          </c:val>
          <c:extLst>
            <c:ext xmlns:c16="http://schemas.microsoft.com/office/drawing/2014/chart" uri="{C3380CC4-5D6E-409C-BE32-E72D297353CC}">
              <c16:uniqueId val="{00000008-0192-4150-9F1F-B9768C599C71}"/>
            </c:ext>
          </c:extLst>
        </c:ser>
        <c:ser>
          <c:idx val="9"/>
          <c:order val="9"/>
          <c:tx>
            <c:strRef>
              <c:f>'Categorías actuaciones'!$A$11</c:f>
              <c:strCache>
                <c:ptCount val="1"/>
                <c:pt idx="0">
                  <c:v>Residus</c:v>
                </c:pt>
              </c:strCache>
            </c:strRef>
          </c:tx>
          <c:spPr>
            <a:solidFill>
              <a:schemeClr val="accent4">
                <a:lumMod val="60000"/>
              </a:schemeClr>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actuaciones'!$B$11:$P$11</c:f>
              <c:numCache>
                <c:formatCode>General</c:formatCode>
                <c:ptCount val="15"/>
                <c:pt idx="0">
                  <c:v>4</c:v>
                </c:pt>
                <c:pt idx="1">
                  <c:v>1</c:v>
                </c:pt>
                <c:pt idx="2">
                  <c:v>1</c:v>
                </c:pt>
                <c:pt idx="3">
                  <c:v>6</c:v>
                </c:pt>
                <c:pt idx="4">
                  <c:v>3</c:v>
                </c:pt>
                <c:pt idx="5">
                  <c:v>0</c:v>
                </c:pt>
                <c:pt idx="6">
                  <c:v>1</c:v>
                </c:pt>
                <c:pt idx="7">
                  <c:v>0</c:v>
                </c:pt>
                <c:pt idx="8">
                  <c:v>1</c:v>
                </c:pt>
                <c:pt idx="9">
                  <c:v>0</c:v>
                </c:pt>
                <c:pt idx="10">
                  <c:v>2</c:v>
                </c:pt>
                <c:pt idx="11">
                  <c:v>0</c:v>
                </c:pt>
                <c:pt idx="12">
                  <c:v>1</c:v>
                </c:pt>
                <c:pt idx="13">
                  <c:v>0</c:v>
                </c:pt>
                <c:pt idx="14">
                  <c:v>1</c:v>
                </c:pt>
              </c:numCache>
            </c:numRef>
          </c:val>
          <c:extLst>
            <c:ext xmlns:c16="http://schemas.microsoft.com/office/drawing/2014/chart" uri="{C3380CC4-5D6E-409C-BE32-E72D297353CC}">
              <c16:uniqueId val="{00000009-0192-4150-9F1F-B9768C599C71}"/>
            </c:ext>
          </c:extLst>
        </c:ser>
        <c:ser>
          <c:idx val="10"/>
          <c:order val="10"/>
          <c:tx>
            <c:strRef>
              <c:f>'Categorías actuaciones'!$A$12</c:f>
              <c:strCache>
                <c:ptCount val="1"/>
                <c:pt idx="0">
                  <c:v>Salut (contaminació)</c:v>
                </c:pt>
              </c:strCache>
            </c:strRef>
          </c:tx>
          <c:spPr>
            <a:solidFill>
              <a:schemeClr val="accent5">
                <a:lumMod val="60000"/>
              </a:schemeClr>
            </a:solidFill>
            <a:ln>
              <a:noFill/>
            </a:ln>
            <a:effectLst/>
          </c:spPr>
          <c:invertIfNegative val="0"/>
          <c:cat>
            <c:strRef>
              <c:f>'Categorías actuaciones'!$B$1:$P$1</c:f>
              <c:strCache>
                <c:ptCount val="15"/>
                <c:pt idx="0">
                  <c:v>Barcelona</c:v>
                </c:pt>
                <c:pt idx="1">
                  <c:v>l'Hospitalet de Llobregat</c:v>
                </c:pt>
                <c:pt idx="2">
                  <c:v>Sabadell</c:v>
                </c:pt>
                <c:pt idx="3">
                  <c:v>Castellear del Valles</c:v>
                </c:pt>
                <c:pt idx="4">
                  <c:v>Mataró</c:v>
                </c:pt>
                <c:pt idx="5">
                  <c:v>Mollet del Valles</c:v>
                </c:pt>
                <c:pt idx="6">
                  <c:v>Palau-solitá i Plegamans</c:v>
                </c:pt>
                <c:pt idx="7">
                  <c:v>Paret del Valles</c:v>
                </c:pt>
                <c:pt idx="8">
                  <c:v>Sant Celoni</c:v>
                </c:pt>
                <c:pt idx="9">
                  <c:v>Sant Cugat del Valles</c:v>
                </c:pt>
                <c:pt idx="10">
                  <c:v>Sant Fost de Campsentelles</c:v>
                </c:pt>
                <c:pt idx="11">
                  <c:v>Sant Just Desvern</c:v>
                </c:pt>
                <c:pt idx="12">
                  <c:v>Santa Coloma de Cervelló</c:v>
                </c:pt>
                <c:pt idx="13">
                  <c:v>Santa Eulália de Roncana</c:v>
                </c:pt>
                <c:pt idx="14">
                  <c:v>Tiana</c:v>
                </c:pt>
              </c:strCache>
            </c:strRef>
          </c:cat>
          <c:val>
            <c:numRef>
              <c:f>'Categorías actuaciones'!$B$12:$P$12</c:f>
              <c:numCache>
                <c:formatCode>General</c:formatCode>
                <c:ptCount val="15"/>
                <c:pt idx="0">
                  <c:v>1</c:v>
                </c:pt>
                <c:pt idx="1">
                  <c:v>0</c:v>
                </c:pt>
                <c:pt idx="2">
                  <c:v>2</c:v>
                </c:pt>
                <c:pt idx="3">
                  <c:v>0</c:v>
                </c:pt>
                <c:pt idx="4">
                  <c:v>0</c:v>
                </c:pt>
                <c:pt idx="5">
                  <c:v>1</c:v>
                </c:pt>
                <c:pt idx="6">
                  <c:v>1</c:v>
                </c:pt>
                <c:pt idx="7">
                  <c:v>0</c:v>
                </c:pt>
                <c:pt idx="8">
                  <c:v>0</c:v>
                </c:pt>
                <c:pt idx="9">
                  <c:v>0</c:v>
                </c:pt>
                <c:pt idx="10">
                  <c:v>1</c:v>
                </c:pt>
                <c:pt idx="11">
                  <c:v>1</c:v>
                </c:pt>
                <c:pt idx="12">
                  <c:v>1</c:v>
                </c:pt>
                <c:pt idx="13">
                  <c:v>3</c:v>
                </c:pt>
                <c:pt idx="14">
                  <c:v>0</c:v>
                </c:pt>
              </c:numCache>
            </c:numRef>
          </c:val>
          <c:extLst>
            <c:ext xmlns:c16="http://schemas.microsoft.com/office/drawing/2014/chart" uri="{C3380CC4-5D6E-409C-BE32-E72D297353CC}">
              <c16:uniqueId val="{0000000A-0192-4150-9F1F-B9768C599C71}"/>
            </c:ext>
          </c:extLst>
        </c:ser>
        <c:dLbls>
          <c:showLegendKey val="0"/>
          <c:showVal val="0"/>
          <c:showCatName val="0"/>
          <c:showSerName val="0"/>
          <c:showPercent val="0"/>
          <c:showBubbleSize val="0"/>
        </c:dLbls>
        <c:gapWidth val="150"/>
        <c:overlap val="100"/>
        <c:axId val="529494392"/>
        <c:axId val="529489472"/>
      </c:barChart>
      <c:catAx>
        <c:axId val="529494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29489472"/>
        <c:crosses val="autoZero"/>
        <c:auto val="1"/>
        <c:lblAlgn val="ctr"/>
        <c:lblOffset val="100"/>
        <c:noMultiLvlLbl val="0"/>
      </c:catAx>
      <c:valAx>
        <c:axId val="529489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29494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56047-7FCE-4220-AA9B-86ABD531BFA9}" type="datetimeFigureOut">
              <a:rPr lang="es-CL" smtClean="0"/>
              <a:t>12-05-2020</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107C0-3821-4B21-AE4D-927BA2C25F9E}" type="slidenum">
              <a:rPr lang="es-CL" smtClean="0"/>
              <a:t>‹Nº›</a:t>
            </a:fld>
            <a:endParaRPr lang="es-CL"/>
          </a:p>
        </p:txBody>
      </p:sp>
    </p:spTree>
    <p:extLst>
      <p:ext uri="{BB962C8B-B14F-4D97-AF65-F5344CB8AC3E}">
        <p14:creationId xmlns:p14="http://schemas.microsoft.com/office/powerpoint/2010/main" val="335631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1</a:t>
            </a:fld>
            <a:endParaRPr lang="es-CL" dirty="0"/>
          </a:p>
        </p:txBody>
      </p:sp>
    </p:spTree>
    <p:extLst>
      <p:ext uri="{BB962C8B-B14F-4D97-AF65-F5344CB8AC3E}">
        <p14:creationId xmlns:p14="http://schemas.microsoft.com/office/powerpoint/2010/main" val="70269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10</a:t>
            </a:fld>
            <a:endParaRPr lang="es-CL" dirty="0"/>
          </a:p>
        </p:txBody>
      </p:sp>
    </p:spTree>
    <p:extLst>
      <p:ext uri="{BB962C8B-B14F-4D97-AF65-F5344CB8AC3E}">
        <p14:creationId xmlns:p14="http://schemas.microsoft.com/office/powerpoint/2010/main" val="137075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2</a:t>
            </a:fld>
            <a:endParaRPr lang="es-CL" dirty="0"/>
          </a:p>
        </p:txBody>
      </p:sp>
    </p:spTree>
    <p:extLst>
      <p:ext uri="{BB962C8B-B14F-4D97-AF65-F5344CB8AC3E}">
        <p14:creationId xmlns:p14="http://schemas.microsoft.com/office/powerpoint/2010/main" val="94754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3</a:t>
            </a:fld>
            <a:endParaRPr lang="es-CL" dirty="0"/>
          </a:p>
        </p:txBody>
      </p:sp>
    </p:spTree>
    <p:extLst>
      <p:ext uri="{BB962C8B-B14F-4D97-AF65-F5344CB8AC3E}">
        <p14:creationId xmlns:p14="http://schemas.microsoft.com/office/powerpoint/2010/main" val="293663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4</a:t>
            </a:fld>
            <a:endParaRPr lang="es-CL" dirty="0"/>
          </a:p>
        </p:txBody>
      </p:sp>
    </p:spTree>
    <p:extLst>
      <p:ext uri="{BB962C8B-B14F-4D97-AF65-F5344CB8AC3E}">
        <p14:creationId xmlns:p14="http://schemas.microsoft.com/office/powerpoint/2010/main" val="388049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5</a:t>
            </a:fld>
            <a:endParaRPr lang="es-CL" dirty="0"/>
          </a:p>
        </p:txBody>
      </p:sp>
    </p:spTree>
    <p:extLst>
      <p:ext uri="{BB962C8B-B14F-4D97-AF65-F5344CB8AC3E}">
        <p14:creationId xmlns:p14="http://schemas.microsoft.com/office/powerpoint/2010/main" val="352264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6</a:t>
            </a:fld>
            <a:endParaRPr lang="es-CL" dirty="0"/>
          </a:p>
        </p:txBody>
      </p:sp>
    </p:spTree>
    <p:extLst>
      <p:ext uri="{BB962C8B-B14F-4D97-AF65-F5344CB8AC3E}">
        <p14:creationId xmlns:p14="http://schemas.microsoft.com/office/powerpoint/2010/main" val="18762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7</a:t>
            </a:fld>
            <a:endParaRPr lang="es-CL" dirty="0"/>
          </a:p>
        </p:txBody>
      </p:sp>
    </p:spTree>
    <p:extLst>
      <p:ext uri="{BB962C8B-B14F-4D97-AF65-F5344CB8AC3E}">
        <p14:creationId xmlns:p14="http://schemas.microsoft.com/office/powerpoint/2010/main" val="97020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8</a:t>
            </a:fld>
            <a:endParaRPr lang="es-CL" dirty="0"/>
          </a:p>
        </p:txBody>
      </p:sp>
    </p:spTree>
    <p:extLst>
      <p:ext uri="{BB962C8B-B14F-4D97-AF65-F5344CB8AC3E}">
        <p14:creationId xmlns:p14="http://schemas.microsoft.com/office/powerpoint/2010/main" val="119391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FD107C0-3821-4B21-AE4D-927BA2C25F9E}" type="slidenum">
              <a:rPr lang="es-CL" smtClean="0"/>
              <a:t>9</a:t>
            </a:fld>
            <a:endParaRPr lang="es-CL" dirty="0"/>
          </a:p>
        </p:txBody>
      </p:sp>
    </p:spTree>
    <p:extLst>
      <p:ext uri="{BB962C8B-B14F-4D97-AF65-F5344CB8AC3E}">
        <p14:creationId xmlns:p14="http://schemas.microsoft.com/office/powerpoint/2010/main" val="4745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229474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83523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400563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281465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174538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286146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224848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384450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408708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364330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7F56C91-410B-49C4-89BB-EF6A6C006C5C}" type="datetimeFigureOut">
              <a:rPr lang="es-CL" smtClean="0"/>
              <a:t>12-05-2020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15755CA-25B0-4553-8DFF-0E9505E9A111}" type="slidenum">
              <a:rPr lang="es-CL" smtClean="0"/>
              <a:t>‹Nº›</a:t>
            </a:fld>
            <a:endParaRPr lang="es-CL"/>
          </a:p>
        </p:txBody>
      </p:sp>
    </p:spTree>
    <p:extLst>
      <p:ext uri="{BB962C8B-B14F-4D97-AF65-F5344CB8AC3E}">
        <p14:creationId xmlns:p14="http://schemas.microsoft.com/office/powerpoint/2010/main" val="385394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56C91-410B-49C4-89BB-EF6A6C006C5C}" type="datetimeFigureOut">
              <a:rPr lang="es-CL" smtClean="0"/>
              <a:t>12-05-2020</a:t>
            </a:fld>
            <a:endParaRPr lang="es-CL"/>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755CA-25B0-4553-8DFF-0E9505E9A111}" type="slidenum">
              <a:rPr lang="es-CL" smtClean="0"/>
              <a:t>‹Nº›</a:t>
            </a:fld>
            <a:endParaRPr lang="es-CL"/>
          </a:p>
        </p:txBody>
      </p:sp>
    </p:spTree>
    <p:extLst>
      <p:ext uri="{BB962C8B-B14F-4D97-AF65-F5344CB8AC3E}">
        <p14:creationId xmlns:p14="http://schemas.microsoft.com/office/powerpoint/2010/main" val="407242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ctrTitle"/>
          </p:nvPr>
        </p:nvSpPr>
        <p:spPr>
          <a:xfrm>
            <a:off x="119336" y="188640"/>
            <a:ext cx="11737304" cy="2880319"/>
          </a:xfrm>
          <a:noFill/>
        </p:spPr>
        <p:txBody>
          <a:bodyPr anchor="t">
            <a:normAutofit/>
          </a:bodyPr>
          <a:lstStyle/>
          <a:p>
            <a:pPr algn="l"/>
            <a:r>
              <a:rPr lang="es-CL" sz="2700" b="1" dirty="0">
                <a:solidFill>
                  <a:srgbClr val="00B0F0"/>
                </a:solidFill>
                <a:latin typeface="+mn-lt"/>
                <a:ea typeface="Kozuka Gothic Pro H" pitchFamily="34" charset="-128"/>
              </a:rPr>
              <a:t>EMERGENCIA CLIMÁTICA</a:t>
            </a:r>
            <a:r>
              <a:rPr lang="es-CL" sz="2700" b="1" dirty="0">
                <a:latin typeface="+mn-lt"/>
                <a:ea typeface="Kozuka Gothic Pro H" pitchFamily="34" charset="-128"/>
              </a:rPr>
              <a:t>: </a:t>
            </a:r>
            <a:br>
              <a:rPr lang="es-CL" sz="2700" b="1" dirty="0">
                <a:latin typeface="+mn-lt"/>
                <a:ea typeface="Kozuka Gothic Pro H" pitchFamily="34" charset="-128"/>
              </a:rPr>
            </a:br>
            <a:r>
              <a:rPr lang="es-CL" sz="2700" b="1" dirty="0">
                <a:latin typeface="+mn-lt"/>
                <a:ea typeface="Kozuka Gothic Pro H" pitchFamily="34" charset="-128"/>
              </a:rPr>
              <a:t>ANÁLISIS DE PLANES, DECLARACIONES Y MEDIDAS DE EMERGENCIA CLIMÁTICA.</a:t>
            </a:r>
            <a:br>
              <a:rPr lang="es-CL" dirty="0"/>
            </a:br>
            <a:br>
              <a:rPr lang="es-CL" sz="2400" b="1" dirty="0">
                <a:latin typeface="+mn-lt"/>
                <a:ea typeface="Kozuka Gothic Pro H" pitchFamily="34" charset="-128"/>
              </a:rPr>
            </a:br>
            <a:br>
              <a:rPr lang="es-CL" sz="2400" b="1" dirty="0">
                <a:latin typeface="+mn-lt"/>
                <a:ea typeface="Kozuka Gothic Pro H" pitchFamily="34" charset="-128"/>
              </a:rPr>
            </a:br>
            <a:r>
              <a:rPr lang="es-CL" sz="2400" b="1" dirty="0">
                <a:solidFill>
                  <a:srgbClr val="00B0F0"/>
                </a:solidFill>
                <a:latin typeface="+mn-lt"/>
                <a:ea typeface="Kozuka Gothic Pro H" pitchFamily="34" charset="-128"/>
              </a:rPr>
              <a:t>Zona de estudio</a:t>
            </a:r>
            <a:r>
              <a:rPr lang="es-CL" sz="2400" b="1" dirty="0">
                <a:latin typeface="+mn-lt"/>
                <a:ea typeface="Kozuka Gothic Pro H" pitchFamily="34" charset="-128"/>
              </a:rPr>
              <a:t>: </a:t>
            </a:r>
            <a:r>
              <a:rPr lang="es-ES" sz="2400" b="1" dirty="0">
                <a:latin typeface="+mn-lt"/>
                <a:ea typeface="Kozuka Gothic Pro H" pitchFamily="34" charset="-128"/>
              </a:rPr>
              <a:t>Región metropolitana de Barcelona.</a:t>
            </a:r>
            <a:endParaRPr lang="es-CL" sz="700" b="1" dirty="0">
              <a:latin typeface="+mn-lt"/>
              <a:ea typeface="Kozuka Gothic Pro H" pitchFamily="34" charset="-128"/>
            </a:endParaRPr>
          </a:p>
        </p:txBody>
      </p:sp>
      <p:pic>
        <p:nvPicPr>
          <p:cNvPr id="5" name="Imagen 4" descr="Imagen que contiene cuchillo, tabla&#10;&#10;Descripción generada automáticamente">
            <a:extLst>
              <a:ext uri="{FF2B5EF4-FFF2-40B4-BE49-F238E27FC236}">
                <a16:creationId xmlns:a16="http://schemas.microsoft.com/office/drawing/2014/main" id="{176A07AD-82A8-4753-84EC-8DF9E4595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154" y="5680841"/>
            <a:ext cx="2117431" cy="1075521"/>
          </a:xfrm>
          <a:prstGeom prst="rect">
            <a:avLst/>
          </a:prstGeom>
        </p:spPr>
      </p:pic>
      <p:sp>
        <p:nvSpPr>
          <p:cNvPr id="6" name="CuadroTexto 5">
            <a:extLst>
              <a:ext uri="{FF2B5EF4-FFF2-40B4-BE49-F238E27FC236}">
                <a16:creationId xmlns:a16="http://schemas.microsoft.com/office/drawing/2014/main" id="{4A4990FD-B154-43C6-B461-262146B40836}"/>
              </a:ext>
            </a:extLst>
          </p:cNvPr>
          <p:cNvSpPr txBox="1"/>
          <p:nvPr/>
        </p:nvSpPr>
        <p:spPr>
          <a:xfrm>
            <a:off x="3644879" y="5786680"/>
            <a:ext cx="4683369" cy="954107"/>
          </a:xfrm>
          <a:prstGeom prst="rect">
            <a:avLst/>
          </a:prstGeom>
          <a:noFill/>
        </p:spPr>
        <p:txBody>
          <a:bodyPr wrap="square" rtlCol="0">
            <a:spAutoFit/>
          </a:bodyPr>
          <a:lstStyle/>
          <a:p>
            <a:pPr algn="ctr"/>
            <a:r>
              <a:rPr lang="es-CL" sz="1400" dirty="0"/>
              <a:t>Máster oficial en Planificación Territorial y Gestión Ambiental                                                       </a:t>
            </a:r>
          </a:p>
          <a:p>
            <a:pPr algn="ctr"/>
            <a:r>
              <a:rPr lang="es-CL" sz="1400" dirty="0"/>
              <a:t>2019 – 2020</a:t>
            </a:r>
          </a:p>
          <a:p>
            <a:pPr algn="ctr"/>
            <a:r>
              <a:rPr lang="es-CL" sz="1400" dirty="0"/>
              <a:t>Alumno: CRISTÓBAL HERRERA.</a:t>
            </a:r>
          </a:p>
          <a:p>
            <a:pPr algn="ctr"/>
            <a:r>
              <a:rPr lang="es-CL" sz="1400" dirty="0"/>
              <a:t>Tutora de prácticas: NEL-LA SABORIT.</a:t>
            </a:r>
          </a:p>
        </p:txBody>
      </p:sp>
      <p:pic>
        <p:nvPicPr>
          <p:cNvPr id="2" name="Imagen 1">
            <a:extLst>
              <a:ext uri="{FF2B5EF4-FFF2-40B4-BE49-F238E27FC236}">
                <a16:creationId xmlns:a16="http://schemas.microsoft.com/office/drawing/2014/main" id="{D8D63E2E-3A22-4D75-90A6-0993D9FB0EA4}"/>
              </a:ext>
            </a:extLst>
          </p:cNvPr>
          <p:cNvPicPr>
            <a:picLocks noChangeAspect="1"/>
          </p:cNvPicPr>
          <p:nvPr/>
        </p:nvPicPr>
        <p:blipFill>
          <a:blip r:embed="rId4"/>
          <a:stretch>
            <a:fillRect/>
          </a:stretch>
        </p:blipFill>
        <p:spPr>
          <a:xfrm>
            <a:off x="1271464" y="5637577"/>
            <a:ext cx="1666875" cy="1162050"/>
          </a:xfrm>
          <a:prstGeom prst="rect">
            <a:avLst/>
          </a:prstGeom>
        </p:spPr>
      </p:pic>
      <p:pic>
        <p:nvPicPr>
          <p:cNvPr id="11" name="Imagen 10">
            <a:extLst>
              <a:ext uri="{FF2B5EF4-FFF2-40B4-BE49-F238E27FC236}">
                <a16:creationId xmlns:a16="http://schemas.microsoft.com/office/drawing/2014/main" id="{FA827939-562A-4F5B-9E45-1D6E2E32D527}"/>
              </a:ext>
            </a:extLst>
          </p:cNvPr>
          <p:cNvPicPr>
            <a:picLocks noChangeAspect="1"/>
          </p:cNvPicPr>
          <p:nvPr/>
        </p:nvPicPr>
        <p:blipFill>
          <a:blip r:embed="rId5"/>
          <a:stretch>
            <a:fillRect/>
          </a:stretch>
        </p:blipFill>
        <p:spPr>
          <a:xfrm>
            <a:off x="4916383" y="2435009"/>
            <a:ext cx="2146954" cy="2880319"/>
          </a:xfrm>
          <a:prstGeom prst="rect">
            <a:avLst/>
          </a:prstGeom>
        </p:spPr>
      </p:pic>
      <p:pic>
        <p:nvPicPr>
          <p:cNvPr id="12" name="Imagen 11">
            <a:extLst>
              <a:ext uri="{FF2B5EF4-FFF2-40B4-BE49-F238E27FC236}">
                <a16:creationId xmlns:a16="http://schemas.microsoft.com/office/drawing/2014/main" id="{9066232D-9253-41B5-9FC4-3E260025E626}"/>
              </a:ext>
            </a:extLst>
          </p:cNvPr>
          <p:cNvPicPr>
            <a:picLocks noChangeAspect="1"/>
          </p:cNvPicPr>
          <p:nvPr/>
        </p:nvPicPr>
        <p:blipFill>
          <a:blip r:embed="rId6"/>
          <a:stretch>
            <a:fillRect/>
          </a:stretch>
        </p:blipFill>
        <p:spPr>
          <a:xfrm>
            <a:off x="7339045" y="2997026"/>
            <a:ext cx="3437475" cy="1800126"/>
          </a:xfrm>
          <a:prstGeom prst="rect">
            <a:avLst/>
          </a:prstGeom>
        </p:spPr>
      </p:pic>
      <p:pic>
        <p:nvPicPr>
          <p:cNvPr id="13" name="Imagen 12">
            <a:extLst>
              <a:ext uri="{FF2B5EF4-FFF2-40B4-BE49-F238E27FC236}">
                <a16:creationId xmlns:a16="http://schemas.microsoft.com/office/drawing/2014/main" id="{51102478-55B1-4DC7-B78E-062451FCD873}"/>
              </a:ext>
            </a:extLst>
          </p:cNvPr>
          <p:cNvPicPr>
            <a:picLocks noChangeAspect="1"/>
          </p:cNvPicPr>
          <p:nvPr/>
        </p:nvPicPr>
        <p:blipFill>
          <a:blip r:embed="rId7"/>
          <a:stretch>
            <a:fillRect/>
          </a:stretch>
        </p:blipFill>
        <p:spPr>
          <a:xfrm>
            <a:off x="1025720" y="2997026"/>
            <a:ext cx="3453389" cy="1724320"/>
          </a:xfrm>
          <a:prstGeom prst="rect">
            <a:avLst/>
          </a:prstGeom>
        </p:spPr>
      </p:pic>
    </p:spTree>
    <p:extLst>
      <p:ext uri="{BB962C8B-B14F-4D97-AF65-F5344CB8AC3E}">
        <p14:creationId xmlns:p14="http://schemas.microsoft.com/office/powerpoint/2010/main" val="269053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ctrTitle"/>
          </p:nvPr>
        </p:nvSpPr>
        <p:spPr>
          <a:xfrm>
            <a:off x="119336" y="188640"/>
            <a:ext cx="11737304" cy="2880319"/>
          </a:xfrm>
          <a:noFill/>
        </p:spPr>
        <p:txBody>
          <a:bodyPr anchor="t">
            <a:normAutofit/>
          </a:bodyPr>
          <a:lstStyle/>
          <a:p>
            <a:pPr algn="l"/>
            <a:r>
              <a:rPr lang="es-CL" sz="2700" b="1" dirty="0">
                <a:solidFill>
                  <a:srgbClr val="00B0F0"/>
                </a:solidFill>
                <a:latin typeface="+mn-lt"/>
                <a:ea typeface="Kozuka Gothic Pro H" pitchFamily="34" charset="-128"/>
              </a:rPr>
              <a:t>EMERGENCIA CLIMÁTICA</a:t>
            </a:r>
            <a:r>
              <a:rPr lang="es-CL" sz="2700" b="1" dirty="0">
                <a:latin typeface="+mn-lt"/>
                <a:ea typeface="Kozuka Gothic Pro H" pitchFamily="34" charset="-128"/>
              </a:rPr>
              <a:t>: </a:t>
            </a:r>
            <a:br>
              <a:rPr lang="es-CL" sz="2700" b="1" dirty="0">
                <a:latin typeface="+mn-lt"/>
                <a:ea typeface="Kozuka Gothic Pro H" pitchFamily="34" charset="-128"/>
              </a:rPr>
            </a:br>
            <a:r>
              <a:rPr lang="es-CL" sz="2700" b="1" dirty="0">
                <a:latin typeface="+mn-lt"/>
                <a:ea typeface="Kozuka Gothic Pro H" pitchFamily="34" charset="-128"/>
              </a:rPr>
              <a:t>ANÁLISIS DE PLANES, DECLARACIONES Y MEDIDAS DE EMERGENCIA CLIMÁTICA.</a:t>
            </a:r>
            <a:br>
              <a:rPr lang="es-CL" dirty="0"/>
            </a:br>
            <a:br>
              <a:rPr lang="es-CL" sz="2400" b="1" dirty="0">
                <a:latin typeface="+mn-lt"/>
                <a:ea typeface="Kozuka Gothic Pro H" pitchFamily="34" charset="-128"/>
              </a:rPr>
            </a:br>
            <a:br>
              <a:rPr lang="es-CL" sz="2400" b="1" dirty="0">
                <a:latin typeface="+mn-lt"/>
                <a:ea typeface="Kozuka Gothic Pro H" pitchFamily="34" charset="-128"/>
              </a:rPr>
            </a:br>
            <a:r>
              <a:rPr lang="es-CL" sz="2400" b="1" dirty="0">
                <a:solidFill>
                  <a:srgbClr val="00B0F0"/>
                </a:solidFill>
                <a:latin typeface="+mn-lt"/>
                <a:ea typeface="Kozuka Gothic Pro H" pitchFamily="34" charset="-128"/>
              </a:rPr>
              <a:t>Zona de estudio</a:t>
            </a:r>
            <a:r>
              <a:rPr lang="es-CL" sz="2400" b="1" dirty="0">
                <a:latin typeface="+mn-lt"/>
                <a:ea typeface="Kozuka Gothic Pro H" pitchFamily="34" charset="-128"/>
              </a:rPr>
              <a:t>: </a:t>
            </a:r>
            <a:r>
              <a:rPr lang="es-ES" sz="2400" b="1" dirty="0">
                <a:latin typeface="+mn-lt"/>
                <a:ea typeface="Kozuka Gothic Pro H" pitchFamily="34" charset="-128"/>
              </a:rPr>
              <a:t>Región metropolitana de Barcelona.</a:t>
            </a:r>
            <a:endParaRPr lang="es-CL" sz="700" b="1" dirty="0">
              <a:latin typeface="+mn-lt"/>
              <a:ea typeface="Kozuka Gothic Pro H" pitchFamily="34" charset="-128"/>
            </a:endParaRPr>
          </a:p>
        </p:txBody>
      </p:sp>
      <p:pic>
        <p:nvPicPr>
          <p:cNvPr id="5" name="Imagen 4" descr="Imagen que contiene cuchillo, tabla&#10;&#10;Descripción generada automáticamente">
            <a:extLst>
              <a:ext uri="{FF2B5EF4-FFF2-40B4-BE49-F238E27FC236}">
                <a16:creationId xmlns:a16="http://schemas.microsoft.com/office/drawing/2014/main" id="{176A07AD-82A8-4753-84EC-8DF9E4595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154" y="5680841"/>
            <a:ext cx="2117431" cy="1075521"/>
          </a:xfrm>
          <a:prstGeom prst="rect">
            <a:avLst/>
          </a:prstGeom>
        </p:spPr>
      </p:pic>
      <p:pic>
        <p:nvPicPr>
          <p:cNvPr id="2" name="Imagen 1">
            <a:extLst>
              <a:ext uri="{FF2B5EF4-FFF2-40B4-BE49-F238E27FC236}">
                <a16:creationId xmlns:a16="http://schemas.microsoft.com/office/drawing/2014/main" id="{D8D63E2E-3A22-4D75-90A6-0993D9FB0EA4}"/>
              </a:ext>
            </a:extLst>
          </p:cNvPr>
          <p:cNvPicPr>
            <a:picLocks noChangeAspect="1"/>
          </p:cNvPicPr>
          <p:nvPr/>
        </p:nvPicPr>
        <p:blipFill>
          <a:blip r:embed="rId4"/>
          <a:stretch>
            <a:fillRect/>
          </a:stretch>
        </p:blipFill>
        <p:spPr>
          <a:xfrm>
            <a:off x="1271464" y="5637577"/>
            <a:ext cx="1666875" cy="1162050"/>
          </a:xfrm>
          <a:prstGeom prst="rect">
            <a:avLst/>
          </a:prstGeom>
        </p:spPr>
      </p:pic>
      <p:pic>
        <p:nvPicPr>
          <p:cNvPr id="11" name="Imagen 10">
            <a:extLst>
              <a:ext uri="{FF2B5EF4-FFF2-40B4-BE49-F238E27FC236}">
                <a16:creationId xmlns:a16="http://schemas.microsoft.com/office/drawing/2014/main" id="{FA827939-562A-4F5B-9E45-1D6E2E32D527}"/>
              </a:ext>
            </a:extLst>
          </p:cNvPr>
          <p:cNvPicPr>
            <a:picLocks noChangeAspect="1"/>
          </p:cNvPicPr>
          <p:nvPr/>
        </p:nvPicPr>
        <p:blipFill>
          <a:blip r:embed="rId5"/>
          <a:stretch>
            <a:fillRect/>
          </a:stretch>
        </p:blipFill>
        <p:spPr>
          <a:xfrm>
            <a:off x="4916383" y="2435009"/>
            <a:ext cx="2146954" cy="2880319"/>
          </a:xfrm>
          <a:prstGeom prst="rect">
            <a:avLst/>
          </a:prstGeom>
        </p:spPr>
      </p:pic>
      <p:pic>
        <p:nvPicPr>
          <p:cNvPr id="12" name="Imagen 11">
            <a:extLst>
              <a:ext uri="{FF2B5EF4-FFF2-40B4-BE49-F238E27FC236}">
                <a16:creationId xmlns:a16="http://schemas.microsoft.com/office/drawing/2014/main" id="{9066232D-9253-41B5-9FC4-3E260025E626}"/>
              </a:ext>
            </a:extLst>
          </p:cNvPr>
          <p:cNvPicPr>
            <a:picLocks noChangeAspect="1"/>
          </p:cNvPicPr>
          <p:nvPr/>
        </p:nvPicPr>
        <p:blipFill>
          <a:blip r:embed="rId6"/>
          <a:stretch>
            <a:fillRect/>
          </a:stretch>
        </p:blipFill>
        <p:spPr>
          <a:xfrm>
            <a:off x="7339045" y="2997026"/>
            <a:ext cx="3437475" cy="1800126"/>
          </a:xfrm>
          <a:prstGeom prst="rect">
            <a:avLst/>
          </a:prstGeom>
        </p:spPr>
      </p:pic>
      <p:pic>
        <p:nvPicPr>
          <p:cNvPr id="13" name="Imagen 12">
            <a:extLst>
              <a:ext uri="{FF2B5EF4-FFF2-40B4-BE49-F238E27FC236}">
                <a16:creationId xmlns:a16="http://schemas.microsoft.com/office/drawing/2014/main" id="{51102478-55B1-4DC7-B78E-062451FCD873}"/>
              </a:ext>
            </a:extLst>
          </p:cNvPr>
          <p:cNvPicPr>
            <a:picLocks noChangeAspect="1"/>
          </p:cNvPicPr>
          <p:nvPr/>
        </p:nvPicPr>
        <p:blipFill>
          <a:blip r:embed="rId7"/>
          <a:stretch>
            <a:fillRect/>
          </a:stretch>
        </p:blipFill>
        <p:spPr>
          <a:xfrm>
            <a:off x="1025720" y="2997026"/>
            <a:ext cx="3453389" cy="1724320"/>
          </a:xfrm>
          <a:prstGeom prst="rect">
            <a:avLst/>
          </a:prstGeom>
        </p:spPr>
      </p:pic>
      <p:sp>
        <p:nvSpPr>
          <p:cNvPr id="9" name="CuadroTexto 8">
            <a:extLst>
              <a:ext uri="{FF2B5EF4-FFF2-40B4-BE49-F238E27FC236}">
                <a16:creationId xmlns:a16="http://schemas.microsoft.com/office/drawing/2014/main" id="{E8324055-BE86-4ED7-84D1-49398BD0A327}"/>
              </a:ext>
            </a:extLst>
          </p:cNvPr>
          <p:cNvSpPr txBox="1"/>
          <p:nvPr/>
        </p:nvSpPr>
        <p:spPr>
          <a:xfrm>
            <a:off x="3644879" y="5786680"/>
            <a:ext cx="4683369" cy="954107"/>
          </a:xfrm>
          <a:prstGeom prst="rect">
            <a:avLst/>
          </a:prstGeom>
          <a:noFill/>
        </p:spPr>
        <p:txBody>
          <a:bodyPr wrap="square" rtlCol="0">
            <a:spAutoFit/>
          </a:bodyPr>
          <a:lstStyle/>
          <a:p>
            <a:pPr algn="ctr"/>
            <a:r>
              <a:rPr lang="es-CL" sz="1400" dirty="0"/>
              <a:t>Máster oficial en Planificación Territorial y Gestión Ambiental                                                       </a:t>
            </a:r>
          </a:p>
          <a:p>
            <a:pPr algn="ctr"/>
            <a:r>
              <a:rPr lang="es-CL" sz="1400" dirty="0"/>
              <a:t>2019 – 2020</a:t>
            </a:r>
          </a:p>
          <a:p>
            <a:pPr algn="ctr"/>
            <a:r>
              <a:rPr lang="es-CL" sz="1400" dirty="0"/>
              <a:t>Alumno: CRISTÓBAL HERRERA.</a:t>
            </a:r>
          </a:p>
          <a:p>
            <a:pPr algn="ctr"/>
            <a:r>
              <a:rPr lang="es-CL" sz="1400" dirty="0"/>
              <a:t>Tutora de prácticas: NEL-LA SABORIT.</a:t>
            </a:r>
          </a:p>
        </p:txBody>
      </p:sp>
    </p:spTree>
    <p:extLst>
      <p:ext uri="{BB962C8B-B14F-4D97-AF65-F5344CB8AC3E}">
        <p14:creationId xmlns:p14="http://schemas.microsoft.com/office/powerpoint/2010/main" val="716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5440" y="724054"/>
            <a:ext cx="3240360" cy="369332"/>
          </a:xfrm>
          <a:prstGeom prst="rect">
            <a:avLst/>
          </a:prstGeom>
        </p:spPr>
        <p:txBody>
          <a:bodyPr wrap="square">
            <a:spAutoFit/>
          </a:bodyPr>
          <a:lstStyle/>
          <a:p>
            <a:r>
              <a:rPr lang="es-CL" b="1" dirty="0">
                <a:solidFill>
                  <a:schemeClr val="accent6">
                    <a:lumMod val="75000"/>
                  </a:schemeClr>
                </a:solidFill>
                <a:ea typeface="Kozuka Gothic Pro H" pitchFamily="34" charset="-128"/>
              </a:rPr>
              <a:t>Antecedentes y metodología.</a:t>
            </a:r>
            <a:endParaRPr lang="es-CL" dirty="0"/>
          </a:p>
        </p:txBody>
      </p:sp>
      <p:sp>
        <p:nvSpPr>
          <p:cNvPr id="5" name="Conector 4"/>
          <p:cNvSpPr/>
          <p:nvPr/>
        </p:nvSpPr>
        <p:spPr>
          <a:xfrm>
            <a:off x="407368" y="620688"/>
            <a:ext cx="576064" cy="576064"/>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CL" sz="1600" b="1" dirty="0"/>
              <a:t>1     </a:t>
            </a:r>
            <a:endParaRPr lang="es-CL" sz="2400" b="1" dirty="0"/>
          </a:p>
        </p:txBody>
      </p:sp>
      <p:sp>
        <p:nvSpPr>
          <p:cNvPr id="2" name="Rectángulo 1">
            <a:extLst>
              <a:ext uri="{FF2B5EF4-FFF2-40B4-BE49-F238E27FC236}">
                <a16:creationId xmlns:a16="http://schemas.microsoft.com/office/drawing/2014/main" id="{79524E7A-D61F-4B7F-A57B-75F22DF88DE0}"/>
              </a:ext>
            </a:extLst>
          </p:cNvPr>
          <p:cNvSpPr/>
          <p:nvPr/>
        </p:nvSpPr>
        <p:spPr>
          <a:xfrm>
            <a:off x="551383" y="1386056"/>
            <a:ext cx="4680521" cy="5078313"/>
          </a:xfrm>
          <a:prstGeom prst="rect">
            <a:avLst/>
          </a:prstGeom>
        </p:spPr>
        <p:txBody>
          <a:bodyPr wrap="square">
            <a:spAutoFit/>
          </a:bodyPr>
          <a:lstStyle/>
          <a:p>
            <a:pPr algn="just"/>
            <a:r>
              <a:rPr lang="es-CL" dirty="0"/>
              <a:t>El proyecto se enmarca en un documento elaborado por el Pla Estrategic Metropolita de Barcelona (PEMB) sobre “Mesures Emergencia Climática”, el cual tiene como objetivo realizar un listado sobre las declaraciones u otros documentos aprobadas o publicadas en los municipios de la Región metropolitana de Barcelona (RMB), que permitirá conocer cual es el estado de ellos en cuanto al reconocimiento de un problema mundial. </a:t>
            </a:r>
          </a:p>
          <a:p>
            <a:pPr algn="just"/>
            <a:endParaRPr lang="es-CL" dirty="0"/>
          </a:p>
          <a:p>
            <a:pPr algn="just"/>
            <a:r>
              <a:rPr lang="es-CL" dirty="0"/>
              <a:t>La metodología del proyecto consta en la revisión de los 164 municipios que componen la RMB respecto a si cuentan con declaraciones o documentos en los cuales se responda a la emergencia climática. Para esto, se planteó trabajar con una matriz la cual se compone de los siguientes campos de la Tabla 1.</a:t>
            </a:r>
          </a:p>
        </p:txBody>
      </p:sp>
      <p:sp>
        <p:nvSpPr>
          <p:cNvPr id="10" name="Rectángulo 9">
            <a:extLst>
              <a:ext uri="{FF2B5EF4-FFF2-40B4-BE49-F238E27FC236}">
                <a16:creationId xmlns:a16="http://schemas.microsoft.com/office/drawing/2014/main" id="{4C3FCB80-592C-4EB8-8618-EEEE9F6E1959}"/>
              </a:ext>
            </a:extLst>
          </p:cNvPr>
          <p:cNvSpPr/>
          <p:nvPr/>
        </p:nvSpPr>
        <p:spPr>
          <a:xfrm>
            <a:off x="376972" y="127507"/>
            <a:ext cx="3558475" cy="369332"/>
          </a:xfrm>
          <a:prstGeom prst="rect">
            <a:avLst/>
          </a:prstGeom>
        </p:spPr>
        <p:txBody>
          <a:bodyPr wrap="none">
            <a:spAutoFit/>
          </a:bodyPr>
          <a:lstStyle/>
          <a:p>
            <a:r>
              <a:rPr lang="es-CL" b="1" dirty="0">
                <a:solidFill>
                  <a:schemeClr val="bg1">
                    <a:lumMod val="50000"/>
                  </a:schemeClr>
                </a:solidFill>
                <a:ea typeface="Kozuka Gothic Pro H" pitchFamily="34" charset="-128"/>
              </a:rPr>
              <a:t>Región metropolitana de Barcelona</a:t>
            </a:r>
            <a:endParaRPr lang="es-CL" dirty="0">
              <a:solidFill>
                <a:schemeClr val="bg1">
                  <a:lumMod val="50000"/>
                </a:schemeClr>
              </a:solidFill>
            </a:endParaRPr>
          </a:p>
        </p:txBody>
      </p:sp>
      <p:graphicFrame>
        <p:nvGraphicFramePr>
          <p:cNvPr id="6" name="Tabla 5">
            <a:extLst>
              <a:ext uri="{FF2B5EF4-FFF2-40B4-BE49-F238E27FC236}">
                <a16:creationId xmlns:a16="http://schemas.microsoft.com/office/drawing/2014/main" id="{3FCC63FA-95FB-40CD-B974-F488E2453485}"/>
              </a:ext>
            </a:extLst>
          </p:cNvPr>
          <p:cNvGraphicFramePr>
            <a:graphicFrameLocks noGrp="1"/>
          </p:cNvGraphicFramePr>
          <p:nvPr>
            <p:extLst>
              <p:ext uri="{D42A27DB-BD31-4B8C-83A1-F6EECF244321}">
                <p14:modId xmlns:p14="http://schemas.microsoft.com/office/powerpoint/2010/main" val="2909389765"/>
              </p:ext>
            </p:extLst>
          </p:nvPr>
        </p:nvGraphicFramePr>
        <p:xfrm>
          <a:off x="5807968" y="1262656"/>
          <a:ext cx="6128363" cy="1538888"/>
        </p:xfrm>
        <a:graphic>
          <a:graphicData uri="http://schemas.openxmlformats.org/drawingml/2006/table">
            <a:tbl>
              <a:tblPr firstRow="1" firstCol="1" bandRow="1">
                <a:tableStyleId>{F5AB1C69-6EDB-4FF4-983F-18BD219EF322}</a:tableStyleId>
              </a:tblPr>
              <a:tblGrid>
                <a:gridCol w="839283">
                  <a:extLst>
                    <a:ext uri="{9D8B030D-6E8A-4147-A177-3AD203B41FA5}">
                      <a16:colId xmlns:a16="http://schemas.microsoft.com/office/drawing/2014/main" val="3501169317"/>
                    </a:ext>
                  </a:extLst>
                </a:gridCol>
                <a:gridCol w="851778">
                  <a:extLst>
                    <a:ext uri="{9D8B030D-6E8A-4147-A177-3AD203B41FA5}">
                      <a16:colId xmlns:a16="http://schemas.microsoft.com/office/drawing/2014/main" val="3032847264"/>
                    </a:ext>
                  </a:extLst>
                </a:gridCol>
                <a:gridCol w="859415">
                  <a:extLst>
                    <a:ext uri="{9D8B030D-6E8A-4147-A177-3AD203B41FA5}">
                      <a16:colId xmlns:a16="http://schemas.microsoft.com/office/drawing/2014/main" val="2320276322"/>
                    </a:ext>
                  </a:extLst>
                </a:gridCol>
                <a:gridCol w="876770">
                  <a:extLst>
                    <a:ext uri="{9D8B030D-6E8A-4147-A177-3AD203B41FA5}">
                      <a16:colId xmlns:a16="http://schemas.microsoft.com/office/drawing/2014/main" val="3186991744"/>
                    </a:ext>
                  </a:extLst>
                </a:gridCol>
                <a:gridCol w="856638">
                  <a:extLst>
                    <a:ext uri="{9D8B030D-6E8A-4147-A177-3AD203B41FA5}">
                      <a16:colId xmlns:a16="http://schemas.microsoft.com/office/drawing/2014/main" val="4025511251"/>
                    </a:ext>
                  </a:extLst>
                </a:gridCol>
                <a:gridCol w="868439">
                  <a:extLst>
                    <a:ext uri="{9D8B030D-6E8A-4147-A177-3AD203B41FA5}">
                      <a16:colId xmlns:a16="http://schemas.microsoft.com/office/drawing/2014/main" val="2078829956"/>
                    </a:ext>
                  </a:extLst>
                </a:gridCol>
                <a:gridCol w="976040">
                  <a:extLst>
                    <a:ext uri="{9D8B030D-6E8A-4147-A177-3AD203B41FA5}">
                      <a16:colId xmlns:a16="http://schemas.microsoft.com/office/drawing/2014/main" val="4194363177"/>
                    </a:ext>
                  </a:extLst>
                </a:gridCol>
              </a:tblGrid>
              <a:tr h="658111">
                <a:tc>
                  <a:txBody>
                    <a:bodyPr/>
                    <a:lstStyle/>
                    <a:p>
                      <a:pPr algn="ctr">
                        <a:lnSpc>
                          <a:spcPct val="107000"/>
                        </a:lnSpc>
                        <a:spcAft>
                          <a:spcPts val="0"/>
                        </a:spcAft>
                      </a:pPr>
                      <a:r>
                        <a:rPr lang="es-CL" sz="1050" dirty="0">
                          <a:effectLst/>
                        </a:rPr>
                        <a:t>CODMUNI</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NOMMUNI</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dirty="0">
                          <a:effectLst/>
                        </a:rPr>
                        <a:t>Declaración emergencia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Fecha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Instancia previa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Tipología del documento</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Observaciones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692320"/>
                  </a:ext>
                </a:extLst>
              </a:tr>
              <a:tr h="880777">
                <a:tc>
                  <a:txBody>
                    <a:bodyPr/>
                    <a:lstStyle/>
                    <a:p>
                      <a:pPr algn="ctr">
                        <a:lnSpc>
                          <a:spcPct val="107000"/>
                        </a:lnSpc>
                        <a:spcAft>
                          <a:spcPts val="0"/>
                        </a:spcAft>
                      </a:pPr>
                      <a:r>
                        <a:rPr lang="es-CL" sz="1050">
                          <a:effectLst/>
                        </a:rPr>
                        <a:t>Código municipal.</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Nombre del municipio.</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dirty="0">
                          <a:effectLst/>
                        </a:rPr>
                        <a:t>(SI, SI*, NO, NO*).</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Día de oficialización de la declaración.</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Existencia de algún documento previo.</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Plan, Declaración, Medidas.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dirty="0">
                          <a:effectLst/>
                        </a:rPr>
                        <a:t>Detalles específicos de cada municipio.</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8136702"/>
                  </a:ext>
                </a:extLst>
              </a:tr>
            </a:tbl>
          </a:graphicData>
        </a:graphic>
      </p:graphicFrame>
      <p:sp>
        <p:nvSpPr>
          <p:cNvPr id="7" name="Rectángulo 6">
            <a:extLst>
              <a:ext uri="{FF2B5EF4-FFF2-40B4-BE49-F238E27FC236}">
                <a16:creationId xmlns:a16="http://schemas.microsoft.com/office/drawing/2014/main" id="{8FBFAC62-19C1-4496-A730-94F53E639094}"/>
              </a:ext>
            </a:extLst>
          </p:cNvPr>
          <p:cNvSpPr/>
          <p:nvPr/>
        </p:nvSpPr>
        <p:spPr>
          <a:xfrm>
            <a:off x="5807968" y="2833772"/>
            <a:ext cx="6072336" cy="523220"/>
          </a:xfrm>
          <a:prstGeom prst="rect">
            <a:avLst/>
          </a:prstGeom>
        </p:spPr>
        <p:txBody>
          <a:bodyPr wrap="square">
            <a:spAutoFit/>
          </a:bodyPr>
          <a:lstStyle/>
          <a:p>
            <a:pPr algn="ctr">
              <a:spcAft>
                <a:spcPts val="1000"/>
              </a:spcAft>
            </a:pPr>
            <a:r>
              <a:rPr lang="es-CL" sz="1400" b="1" dirty="0">
                <a:latin typeface="Calibri" panose="020F0502020204030204" pitchFamily="34" charset="0"/>
                <a:ea typeface="Calibri" panose="020F0502020204030204" pitchFamily="34" charset="0"/>
                <a:cs typeface="Times New Roman" panose="02020603050405020304" pitchFamily="18" charset="0"/>
              </a:rPr>
              <a:t>Tabla 1: Campos de matriz de análisis de municipios sobre emergencia climática</a:t>
            </a:r>
            <a:r>
              <a:rPr lang="es-CL" sz="1200"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a:t>
            </a:r>
            <a:endParaRPr lang="es-CL"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B2EE4405-F289-4070-B956-C8A3A7B34167}"/>
              </a:ext>
            </a:extLst>
          </p:cNvPr>
          <p:cNvSpPr/>
          <p:nvPr/>
        </p:nvSpPr>
        <p:spPr>
          <a:xfrm>
            <a:off x="5734002" y="3615319"/>
            <a:ext cx="6096000" cy="2849050"/>
          </a:xfrm>
          <a:prstGeom prst="rect">
            <a:avLst/>
          </a:prstGeom>
        </p:spPr>
        <p:txBody>
          <a:bodyPr>
            <a:spAutoFit/>
          </a:bodyPr>
          <a:lstStyle/>
          <a:p>
            <a:pPr algn="just">
              <a:lnSpc>
                <a:spcPct val="107000"/>
              </a:lnSpc>
              <a:spcAft>
                <a:spcPts val="800"/>
              </a:spcAft>
            </a:pPr>
            <a:r>
              <a:rPr lang="es-CL" dirty="0">
                <a:latin typeface="Calibri" panose="020F0502020204030204" pitchFamily="34" charset="0"/>
                <a:ea typeface="Calibri" panose="020F0502020204030204" pitchFamily="34" charset="0"/>
                <a:cs typeface="Times New Roman" panose="02020603050405020304" pitchFamily="18" charset="0"/>
              </a:rPr>
              <a:t>Las posibles respuestas en la matriz que se hace referencia se explican de la siguiente manera:</a:t>
            </a:r>
          </a:p>
          <a:p>
            <a:pPr marL="342900" lvl="0" indent="-342900" algn="just">
              <a:lnSpc>
                <a:spcPct val="107000"/>
              </a:lnSpc>
              <a:spcAft>
                <a:spcPts val="0"/>
              </a:spcAft>
              <a:buFont typeface="Calibri" panose="020F0502020204030204" pitchFamily="34" charset="0"/>
              <a:buChar char="-"/>
            </a:pPr>
            <a:r>
              <a:rPr lang="es-CL" dirty="0">
                <a:latin typeface="Calibri" panose="020F0502020204030204" pitchFamily="34" charset="0"/>
                <a:ea typeface="Calibri" panose="020F0502020204030204" pitchFamily="34" charset="0"/>
                <a:cs typeface="Times New Roman" panose="02020603050405020304" pitchFamily="18" charset="0"/>
              </a:rPr>
              <a:t>SI: Cuenta con una declaración oficial.</a:t>
            </a:r>
          </a:p>
          <a:p>
            <a:pPr marL="342900" lvl="0" indent="-342900" algn="just">
              <a:lnSpc>
                <a:spcPct val="107000"/>
              </a:lnSpc>
              <a:spcAft>
                <a:spcPts val="0"/>
              </a:spcAft>
              <a:buFont typeface="Calibri" panose="020F0502020204030204" pitchFamily="34" charset="0"/>
              <a:buChar char="-"/>
            </a:pPr>
            <a:r>
              <a:rPr lang="es-CL" dirty="0">
                <a:latin typeface="Calibri" panose="020F0502020204030204" pitchFamily="34" charset="0"/>
                <a:ea typeface="Calibri" panose="020F0502020204030204" pitchFamily="34" charset="0"/>
                <a:cs typeface="Times New Roman" panose="02020603050405020304" pitchFamily="18" charset="0"/>
              </a:rPr>
              <a:t>SI*: Tiene declaración, pero no cuenta con un documento oficial sobre las actuaciones y medidas.</a:t>
            </a:r>
          </a:p>
          <a:p>
            <a:pPr marL="342900" lvl="0" indent="-342900" algn="just">
              <a:lnSpc>
                <a:spcPct val="107000"/>
              </a:lnSpc>
              <a:spcAft>
                <a:spcPts val="0"/>
              </a:spcAft>
              <a:buFont typeface="Calibri" panose="020F0502020204030204" pitchFamily="34" charset="0"/>
              <a:buChar char="-"/>
            </a:pPr>
            <a:r>
              <a:rPr lang="es-CL" dirty="0">
                <a:latin typeface="Calibri" panose="020F0502020204030204" pitchFamily="34" charset="0"/>
                <a:ea typeface="Calibri" panose="020F0502020204030204" pitchFamily="34" charset="0"/>
                <a:cs typeface="Times New Roman" panose="02020603050405020304" pitchFamily="18" charset="0"/>
              </a:rPr>
              <a:t>NO: No tiene declaración oficial.</a:t>
            </a:r>
          </a:p>
          <a:p>
            <a:pPr marL="342900" lvl="0" indent="-342900" algn="just">
              <a:lnSpc>
                <a:spcPct val="107000"/>
              </a:lnSpc>
              <a:spcAft>
                <a:spcPts val="800"/>
              </a:spcAft>
              <a:buFont typeface="Calibri" panose="020F0502020204030204" pitchFamily="34" charset="0"/>
              <a:buChar char="-"/>
            </a:pPr>
            <a:r>
              <a:rPr lang="es-CL" dirty="0">
                <a:latin typeface="Calibri" panose="020F0502020204030204" pitchFamily="34" charset="0"/>
                <a:ea typeface="Calibri" panose="020F0502020204030204" pitchFamily="34" charset="0"/>
                <a:cs typeface="Times New Roman" panose="02020603050405020304" pitchFamily="18" charset="0"/>
              </a:rPr>
              <a:t>NO*: No tiene declaración, pero se encuentra formando mesas de trabajo, o hay instancias de acuerdo por parte de los partidos de gobierno.</a:t>
            </a:r>
          </a:p>
        </p:txBody>
      </p:sp>
    </p:spTree>
    <p:extLst>
      <p:ext uri="{BB962C8B-B14F-4D97-AF65-F5344CB8AC3E}">
        <p14:creationId xmlns:p14="http://schemas.microsoft.com/office/powerpoint/2010/main" val="67548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5440" y="724054"/>
            <a:ext cx="3240360" cy="369332"/>
          </a:xfrm>
          <a:prstGeom prst="rect">
            <a:avLst/>
          </a:prstGeom>
        </p:spPr>
        <p:txBody>
          <a:bodyPr wrap="square">
            <a:spAutoFit/>
          </a:bodyPr>
          <a:lstStyle/>
          <a:p>
            <a:r>
              <a:rPr lang="es-CL" b="1" dirty="0">
                <a:solidFill>
                  <a:schemeClr val="accent6">
                    <a:lumMod val="75000"/>
                  </a:schemeClr>
                </a:solidFill>
                <a:ea typeface="Kozuka Gothic Pro H" pitchFamily="34" charset="-128"/>
              </a:rPr>
              <a:t>Antecedentes y metodología.</a:t>
            </a:r>
            <a:endParaRPr lang="es-CL" dirty="0"/>
          </a:p>
        </p:txBody>
      </p:sp>
      <p:sp>
        <p:nvSpPr>
          <p:cNvPr id="5" name="Conector 4"/>
          <p:cNvSpPr/>
          <p:nvPr/>
        </p:nvSpPr>
        <p:spPr>
          <a:xfrm>
            <a:off x="407368" y="620688"/>
            <a:ext cx="576064" cy="576064"/>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CL" sz="1600" b="1" dirty="0"/>
              <a:t>1     </a:t>
            </a:r>
            <a:endParaRPr lang="es-CL" sz="2400" b="1" dirty="0"/>
          </a:p>
        </p:txBody>
      </p:sp>
      <p:sp>
        <p:nvSpPr>
          <p:cNvPr id="2" name="Rectángulo 1">
            <a:extLst>
              <a:ext uri="{FF2B5EF4-FFF2-40B4-BE49-F238E27FC236}">
                <a16:creationId xmlns:a16="http://schemas.microsoft.com/office/drawing/2014/main" id="{79524E7A-D61F-4B7F-A57B-75F22DF88DE0}"/>
              </a:ext>
            </a:extLst>
          </p:cNvPr>
          <p:cNvSpPr/>
          <p:nvPr/>
        </p:nvSpPr>
        <p:spPr>
          <a:xfrm>
            <a:off x="479376" y="1314048"/>
            <a:ext cx="5184577" cy="5355312"/>
          </a:xfrm>
          <a:prstGeom prst="rect">
            <a:avLst/>
          </a:prstGeom>
        </p:spPr>
        <p:txBody>
          <a:bodyPr wrap="square">
            <a:spAutoFit/>
          </a:bodyPr>
          <a:lstStyle/>
          <a:p>
            <a:pPr algn="just"/>
            <a:r>
              <a:rPr lang="es-CL" dirty="0"/>
              <a:t>Respecto a la tipología del documento, cada una de ellas responde a la siguiente categorización.</a:t>
            </a:r>
          </a:p>
          <a:p>
            <a:pPr algn="just"/>
            <a:endParaRPr lang="es-CL" dirty="0"/>
          </a:p>
          <a:p>
            <a:pPr marL="342900" lvl="0" indent="-342900" algn="just">
              <a:buFont typeface="+mj-lt"/>
              <a:buAutoNum type="arabicPeriod"/>
            </a:pPr>
            <a:r>
              <a:rPr lang="es-CL" b="1" dirty="0"/>
              <a:t>Plan de emergencia climática:</a:t>
            </a:r>
            <a:r>
              <a:rPr lang="es-CL" dirty="0"/>
              <a:t> Acciones concretas en el territorio municipal que permitirán enfrentar la emergencia climática. Involucra diversos actores, con un horizonte de tiempo claro.</a:t>
            </a:r>
          </a:p>
          <a:p>
            <a:pPr marL="342900" lvl="0" indent="-342900" algn="just">
              <a:buFont typeface="+mj-lt"/>
              <a:buAutoNum type="arabicPeriod"/>
            </a:pPr>
            <a:r>
              <a:rPr lang="es-CL" b="1" dirty="0"/>
              <a:t>Declaración de emergencia climática:</a:t>
            </a:r>
            <a:r>
              <a:rPr lang="es-CL" dirty="0"/>
              <a:t> Documento oficial por parte de las autoridades de gobierno local que acuerdan el reconocimiento de esta condición, comprometiendo esfuerzos que permitan mejorar la situación. Involucra el desarrollo de un plan a futuro.</a:t>
            </a:r>
          </a:p>
          <a:p>
            <a:pPr marL="342900" lvl="0" indent="-342900" algn="just">
              <a:buFont typeface="+mj-lt"/>
              <a:buAutoNum type="arabicPeriod"/>
            </a:pPr>
            <a:r>
              <a:rPr lang="es-CL" b="1" dirty="0"/>
              <a:t>Medidas para afrontar la emergencia climática:</a:t>
            </a:r>
            <a:r>
              <a:rPr lang="es-CL" dirty="0"/>
              <a:t> Herramientas que permitirán a los ayuntamientos el cumplimiento de objetivos de carácter medioambiental, y que son el paso inicial para la declaración de emergencia climática.</a:t>
            </a:r>
          </a:p>
        </p:txBody>
      </p:sp>
      <p:sp>
        <p:nvSpPr>
          <p:cNvPr id="10" name="Rectángulo 9">
            <a:extLst>
              <a:ext uri="{FF2B5EF4-FFF2-40B4-BE49-F238E27FC236}">
                <a16:creationId xmlns:a16="http://schemas.microsoft.com/office/drawing/2014/main" id="{4C3FCB80-592C-4EB8-8618-EEEE9F6E1959}"/>
              </a:ext>
            </a:extLst>
          </p:cNvPr>
          <p:cNvSpPr/>
          <p:nvPr/>
        </p:nvSpPr>
        <p:spPr>
          <a:xfrm>
            <a:off x="376972" y="127507"/>
            <a:ext cx="3558475" cy="369332"/>
          </a:xfrm>
          <a:prstGeom prst="rect">
            <a:avLst/>
          </a:prstGeom>
        </p:spPr>
        <p:txBody>
          <a:bodyPr wrap="none">
            <a:spAutoFit/>
          </a:bodyPr>
          <a:lstStyle/>
          <a:p>
            <a:r>
              <a:rPr lang="es-CL" b="1" dirty="0">
                <a:solidFill>
                  <a:schemeClr val="bg1">
                    <a:lumMod val="50000"/>
                  </a:schemeClr>
                </a:solidFill>
                <a:ea typeface="Kozuka Gothic Pro H" pitchFamily="34" charset="-128"/>
              </a:rPr>
              <a:t>Región metropolitana de Barcelona</a:t>
            </a:r>
            <a:endParaRPr lang="es-CL" dirty="0">
              <a:solidFill>
                <a:schemeClr val="bg1">
                  <a:lumMod val="50000"/>
                </a:schemeClr>
              </a:solidFill>
            </a:endParaRPr>
          </a:p>
        </p:txBody>
      </p:sp>
      <p:sp>
        <p:nvSpPr>
          <p:cNvPr id="14" name="Rectángulo 13">
            <a:extLst>
              <a:ext uri="{FF2B5EF4-FFF2-40B4-BE49-F238E27FC236}">
                <a16:creationId xmlns:a16="http://schemas.microsoft.com/office/drawing/2014/main" id="{E574A3CF-C867-4F59-92B8-003B9B267AF5}"/>
              </a:ext>
            </a:extLst>
          </p:cNvPr>
          <p:cNvSpPr/>
          <p:nvPr/>
        </p:nvSpPr>
        <p:spPr>
          <a:xfrm>
            <a:off x="6096000" y="1196752"/>
            <a:ext cx="5904656" cy="2308324"/>
          </a:xfrm>
          <a:prstGeom prst="rect">
            <a:avLst/>
          </a:prstGeom>
        </p:spPr>
        <p:txBody>
          <a:bodyPr wrap="square">
            <a:spAutoFit/>
          </a:bodyPr>
          <a:lstStyle/>
          <a:p>
            <a:pPr algn="just"/>
            <a:r>
              <a:rPr lang="es-CL" dirty="0"/>
              <a:t>Luego de la revisión de los 164 municipios se procede a la elaboración de las cartografías en un Sistemas de Información Geográfica (SIG) el cual permite vincular la información de la matriz con una cobertura en formato shapefile de los ayuntamientos por medio del campo “CODMUNI”. Una vez generada esta unión se dispone del material cartográfico respecto a las declaraciones de emergencia climática.</a:t>
            </a:r>
          </a:p>
        </p:txBody>
      </p:sp>
      <p:graphicFrame>
        <p:nvGraphicFramePr>
          <p:cNvPr id="15" name="Tabla 14">
            <a:extLst>
              <a:ext uri="{FF2B5EF4-FFF2-40B4-BE49-F238E27FC236}">
                <a16:creationId xmlns:a16="http://schemas.microsoft.com/office/drawing/2014/main" id="{749BC787-D6BF-43D5-8065-40E27B7835E8}"/>
              </a:ext>
            </a:extLst>
          </p:cNvPr>
          <p:cNvGraphicFramePr>
            <a:graphicFrameLocks noGrp="1"/>
          </p:cNvGraphicFramePr>
          <p:nvPr>
            <p:extLst>
              <p:ext uri="{D42A27DB-BD31-4B8C-83A1-F6EECF244321}">
                <p14:modId xmlns:p14="http://schemas.microsoft.com/office/powerpoint/2010/main" val="4043170822"/>
              </p:ext>
            </p:extLst>
          </p:nvPr>
        </p:nvGraphicFramePr>
        <p:xfrm>
          <a:off x="6096000" y="4008444"/>
          <a:ext cx="5962530" cy="2084852"/>
        </p:xfrm>
        <a:graphic>
          <a:graphicData uri="http://schemas.openxmlformats.org/drawingml/2006/table">
            <a:tbl>
              <a:tblPr firstRow="1" firstCol="1" bandRow="1">
                <a:tableStyleId>{F5AB1C69-6EDB-4FF4-983F-18BD219EF322}</a:tableStyleId>
              </a:tblPr>
              <a:tblGrid>
                <a:gridCol w="1003038">
                  <a:extLst>
                    <a:ext uri="{9D8B030D-6E8A-4147-A177-3AD203B41FA5}">
                      <a16:colId xmlns:a16="http://schemas.microsoft.com/office/drawing/2014/main" val="3836126892"/>
                    </a:ext>
                  </a:extLst>
                </a:gridCol>
                <a:gridCol w="864096">
                  <a:extLst>
                    <a:ext uri="{9D8B030D-6E8A-4147-A177-3AD203B41FA5}">
                      <a16:colId xmlns:a16="http://schemas.microsoft.com/office/drawing/2014/main" val="500531306"/>
                    </a:ext>
                  </a:extLst>
                </a:gridCol>
                <a:gridCol w="936104">
                  <a:extLst>
                    <a:ext uri="{9D8B030D-6E8A-4147-A177-3AD203B41FA5}">
                      <a16:colId xmlns:a16="http://schemas.microsoft.com/office/drawing/2014/main" val="1054563578"/>
                    </a:ext>
                  </a:extLst>
                </a:gridCol>
                <a:gridCol w="1080120">
                  <a:extLst>
                    <a:ext uri="{9D8B030D-6E8A-4147-A177-3AD203B41FA5}">
                      <a16:colId xmlns:a16="http://schemas.microsoft.com/office/drawing/2014/main" val="2583892062"/>
                    </a:ext>
                  </a:extLst>
                </a:gridCol>
                <a:gridCol w="1008112">
                  <a:extLst>
                    <a:ext uri="{9D8B030D-6E8A-4147-A177-3AD203B41FA5}">
                      <a16:colId xmlns:a16="http://schemas.microsoft.com/office/drawing/2014/main" val="2459740329"/>
                    </a:ext>
                  </a:extLst>
                </a:gridCol>
                <a:gridCol w="1071060">
                  <a:extLst>
                    <a:ext uri="{9D8B030D-6E8A-4147-A177-3AD203B41FA5}">
                      <a16:colId xmlns:a16="http://schemas.microsoft.com/office/drawing/2014/main" val="3584158500"/>
                    </a:ext>
                  </a:extLst>
                </a:gridCol>
              </a:tblGrid>
              <a:tr h="515363">
                <a:tc>
                  <a:txBody>
                    <a:bodyPr/>
                    <a:lstStyle/>
                    <a:p>
                      <a:pPr algn="ctr">
                        <a:lnSpc>
                          <a:spcPct val="107000"/>
                        </a:lnSpc>
                        <a:spcAft>
                          <a:spcPts val="0"/>
                        </a:spcAft>
                      </a:pPr>
                      <a:r>
                        <a:rPr lang="es-CL" sz="1050">
                          <a:effectLst/>
                        </a:rPr>
                        <a:t>Cambio</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Retos relevantes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Actuaciones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Categorización actuaciones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Medidas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Actores claves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885959"/>
                  </a:ext>
                </a:extLst>
              </a:tr>
              <a:tr h="1569489">
                <a:tc>
                  <a:txBody>
                    <a:bodyPr/>
                    <a:lstStyle/>
                    <a:p>
                      <a:pPr algn="ctr">
                        <a:lnSpc>
                          <a:spcPct val="107000"/>
                        </a:lnSpc>
                        <a:spcAft>
                          <a:spcPts val="0"/>
                        </a:spcAft>
                      </a:pPr>
                      <a:r>
                        <a:rPr lang="es-CL" sz="1050">
                          <a:effectLst/>
                        </a:rPr>
                        <a:t>Referencia al eje estratégico dentro de la declaración o plan.</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dirty="0">
                          <a:effectLst/>
                        </a:rPr>
                        <a:t>Objetivos generales por cumplir.</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dirty="0">
                          <a:effectLst/>
                        </a:rPr>
                        <a:t>Objetivos específicos por cumplir.</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dirty="0">
                          <a:effectLst/>
                        </a:rPr>
                        <a:t>Categoría de los objetivos específicos.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a:effectLst/>
                        </a:rPr>
                        <a:t>Herramientas que permiten cumplir las actuaciones de los municipios.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050" dirty="0">
                          <a:effectLst/>
                        </a:rPr>
                        <a:t>Entidades, tanto públicos como privados, que facilitan y llevan a cabo las medidas estipuladas.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7071770"/>
                  </a:ext>
                </a:extLst>
              </a:tr>
            </a:tbl>
          </a:graphicData>
        </a:graphic>
      </p:graphicFrame>
      <p:sp>
        <p:nvSpPr>
          <p:cNvPr id="16" name="Rectángulo 15">
            <a:extLst>
              <a:ext uri="{FF2B5EF4-FFF2-40B4-BE49-F238E27FC236}">
                <a16:creationId xmlns:a16="http://schemas.microsoft.com/office/drawing/2014/main" id="{D92632EE-02EB-4AF8-8BC6-E598EECBC8AC}"/>
              </a:ext>
            </a:extLst>
          </p:cNvPr>
          <p:cNvSpPr/>
          <p:nvPr/>
        </p:nvSpPr>
        <p:spPr>
          <a:xfrm>
            <a:off x="5962530" y="6146140"/>
            <a:ext cx="6096000" cy="523220"/>
          </a:xfrm>
          <a:prstGeom prst="rect">
            <a:avLst/>
          </a:prstGeom>
        </p:spPr>
        <p:txBody>
          <a:bodyPr>
            <a:spAutoFit/>
          </a:bodyPr>
          <a:lstStyle/>
          <a:p>
            <a:pPr algn="ctr">
              <a:spcAft>
                <a:spcPts val="1000"/>
              </a:spcAft>
            </a:pPr>
            <a:r>
              <a:rPr lang="es-CL" sz="1400" b="1" dirty="0">
                <a:latin typeface="Calibri" panose="020F0502020204030204" pitchFamily="34" charset="0"/>
                <a:ea typeface="Calibri" panose="020F0502020204030204" pitchFamily="34" charset="0"/>
                <a:cs typeface="Times New Roman" panose="02020603050405020304" pitchFamily="18" charset="0"/>
              </a:rPr>
              <a:t>Tabla 2: Campos de matriz de análisis de municipios que si tienen documentos sobre emergencia climática.</a:t>
            </a:r>
            <a:endParaRPr lang="es-CL"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1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3617" y="734137"/>
            <a:ext cx="4392488" cy="369332"/>
          </a:xfrm>
          <a:prstGeom prst="rect">
            <a:avLst/>
          </a:prstGeom>
        </p:spPr>
        <p:txBody>
          <a:bodyPr wrap="square">
            <a:spAutoFit/>
          </a:bodyPr>
          <a:lstStyle/>
          <a:p>
            <a:r>
              <a:rPr lang="es-CL" b="1" dirty="0">
                <a:solidFill>
                  <a:srgbClr val="00B0F0"/>
                </a:solidFill>
                <a:ea typeface="Kozuka Gothic Pro H" pitchFamily="34" charset="-128"/>
              </a:rPr>
              <a:t>Resultados obtenidos</a:t>
            </a:r>
            <a:endParaRPr lang="es-CL" dirty="0">
              <a:ea typeface="Kozuka Gothic Pro H" pitchFamily="34" charset="-128"/>
            </a:endParaRPr>
          </a:p>
        </p:txBody>
      </p:sp>
      <p:sp>
        <p:nvSpPr>
          <p:cNvPr id="5" name="Conector 4"/>
          <p:cNvSpPr/>
          <p:nvPr/>
        </p:nvSpPr>
        <p:spPr>
          <a:xfrm>
            <a:off x="407368" y="620688"/>
            <a:ext cx="576064" cy="576064"/>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CL" sz="1400" b="1" dirty="0"/>
              <a:t>2</a:t>
            </a:r>
            <a:endParaRPr lang="es-CL" sz="2400" b="1" dirty="0"/>
          </a:p>
        </p:txBody>
      </p:sp>
      <p:sp>
        <p:nvSpPr>
          <p:cNvPr id="2" name="Rectángulo 1">
            <a:extLst>
              <a:ext uri="{FF2B5EF4-FFF2-40B4-BE49-F238E27FC236}">
                <a16:creationId xmlns:a16="http://schemas.microsoft.com/office/drawing/2014/main" id="{20357553-F915-4F05-A6FC-DEB981863C3E}"/>
              </a:ext>
            </a:extLst>
          </p:cNvPr>
          <p:cNvSpPr/>
          <p:nvPr/>
        </p:nvSpPr>
        <p:spPr>
          <a:xfrm>
            <a:off x="376972" y="127507"/>
            <a:ext cx="3558475" cy="369332"/>
          </a:xfrm>
          <a:prstGeom prst="rect">
            <a:avLst/>
          </a:prstGeom>
        </p:spPr>
        <p:txBody>
          <a:bodyPr wrap="none">
            <a:spAutoFit/>
          </a:bodyPr>
          <a:lstStyle/>
          <a:p>
            <a:r>
              <a:rPr lang="es-CL" b="1" dirty="0">
                <a:solidFill>
                  <a:schemeClr val="bg1">
                    <a:lumMod val="50000"/>
                  </a:schemeClr>
                </a:solidFill>
                <a:ea typeface="Kozuka Gothic Pro H" pitchFamily="34" charset="-128"/>
              </a:rPr>
              <a:t>Región metropolitana de Barcelona</a:t>
            </a:r>
            <a:endParaRPr lang="es-CL" dirty="0">
              <a:solidFill>
                <a:schemeClr val="bg1">
                  <a:lumMod val="50000"/>
                </a:schemeClr>
              </a:solidFill>
            </a:endParaRPr>
          </a:p>
        </p:txBody>
      </p:sp>
      <p:graphicFrame>
        <p:nvGraphicFramePr>
          <p:cNvPr id="14" name="Gráfico 13">
            <a:extLst>
              <a:ext uri="{FF2B5EF4-FFF2-40B4-BE49-F238E27FC236}">
                <a16:creationId xmlns:a16="http://schemas.microsoft.com/office/drawing/2014/main" id="{AB4C01D5-6DBD-416B-AF3E-393660869395}"/>
              </a:ext>
            </a:extLst>
          </p:cNvPr>
          <p:cNvGraphicFramePr>
            <a:graphicFrameLocks/>
          </p:cNvGraphicFramePr>
          <p:nvPr>
            <p:extLst>
              <p:ext uri="{D42A27DB-BD31-4B8C-83A1-F6EECF244321}">
                <p14:modId xmlns:p14="http://schemas.microsoft.com/office/powerpoint/2010/main" val="1100020061"/>
              </p:ext>
            </p:extLst>
          </p:nvPr>
        </p:nvGraphicFramePr>
        <p:xfrm>
          <a:off x="724811" y="1409328"/>
          <a:ext cx="5083157" cy="3819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id="{A7914772-FBD0-4A75-A71C-ED949D7D1C2C}"/>
              </a:ext>
            </a:extLst>
          </p:cNvPr>
          <p:cNvGraphicFramePr>
            <a:graphicFrameLocks noGrp="1"/>
          </p:cNvGraphicFramePr>
          <p:nvPr>
            <p:extLst>
              <p:ext uri="{D42A27DB-BD31-4B8C-83A1-F6EECF244321}">
                <p14:modId xmlns:p14="http://schemas.microsoft.com/office/powerpoint/2010/main" val="3172102223"/>
              </p:ext>
            </p:extLst>
          </p:nvPr>
        </p:nvGraphicFramePr>
        <p:xfrm>
          <a:off x="1703512" y="5301208"/>
          <a:ext cx="3276600" cy="1319213"/>
        </p:xfrm>
        <a:graphic>
          <a:graphicData uri="http://schemas.openxmlformats.org/drawingml/2006/table">
            <a:tbl>
              <a:tblPr firstRow="1" firstCol="1" bandRow="1">
                <a:tableStyleId>{68D230F3-CF80-4859-8CE7-A43EE81993B5}</a:tableStyleId>
              </a:tblPr>
              <a:tblGrid>
                <a:gridCol w="1778000">
                  <a:extLst>
                    <a:ext uri="{9D8B030D-6E8A-4147-A177-3AD203B41FA5}">
                      <a16:colId xmlns:a16="http://schemas.microsoft.com/office/drawing/2014/main" val="914122724"/>
                    </a:ext>
                  </a:extLst>
                </a:gridCol>
                <a:gridCol w="1498600">
                  <a:extLst>
                    <a:ext uri="{9D8B030D-6E8A-4147-A177-3AD203B41FA5}">
                      <a16:colId xmlns:a16="http://schemas.microsoft.com/office/drawing/2014/main" val="2266606552"/>
                    </a:ext>
                  </a:extLst>
                </a:gridCol>
              </a:tblGrid>
              <a:tr h="190500">
                <a:tc>
                  <a:txBody>
                    <a:bodyPr/>
                    <a:lstStyle/>
                    <a:p>
                      <a:pPr algn="ctr">
                        <a:lnSpc>
                          <a:spcPct val="107000"/>
                        </a:lnSpc>
                        <a:spcAft>
                          <a:spcPts val="0"/>
                        </a:spcAft>
                      </a:pPr>
                      <a:r>
                        <a:rPr lang="es-CL" sz="1400" dirty="0">
                          <a:effectLst/>
                        </a:rPr>
                        <a:t>DECLARACIÓN EMERGENCIA</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1400" dirty="0">
                          <a:effectLst/>
                        </a:rPr>
                        <a:t>CANTIDAD</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6671641"/>
                  </a:ext>
                </a:extLst>
              </a:tr>
              <a:tr h="190500">
                <a:tc>
                  <a:txBody>
                    <a:bodyPr/>
                    <a:lstStyle/>
                    <a:p>
                      <a:pPr algn="ctr">
                        <a:lnSpc>
                          <a:spcPct val="107000"/>
                        </a:lnSpc>
                        <a:spcAft>
                          <a:spcPts val="0"/>
                        </a:spcAft>
                      </a:pPr>
                      <a:r>
                        <a:rPr lang="es-CL" sz="1400" dirty="0">
                          <a:effectLst/>
                        </a:rPr>
                        <a:t>SI</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1400">
                          <a:effectLst/>
                        </a:rPr>
                        <a:t>15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67542400"/>
                  </a:ext>
                </a:extLst>
              </a:tr>
              <a:tr h="190500">
                <a:tc>
                  <a:txBody>
                    <a:bodyPr/>
                    <a:lstStyle/>
                    <a:p>
                      <a:pPr algn="ctr">
                        <a:lnSpc>
                          <a:spcPct val="107000"/>
                        </a:lnSpc>
                        <a:spcAft>
                          <a:spcPts val="0"/>
                        </a:spcAft>
                      </a:pPr>
                      <a:r>
                        <a:rPr lang="es-CL" sz="1400" dirty="0">
                          <a:effectLst/>
                        </a:rPr>
                        <a:t>SI*</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1400" dirty="0">
                          <a:effectLst/>
                        </a:rPr>
                        <a:t>3</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71917563"/>
                  </a:ext>
                </a:extLst>
              </a:tr>
              <a:tr h="190500">
                <a:tc>
                  <a:txBody>
                    <a:bodyPr/>
                    <a:lstStyle/>
                    <a:p>
                      <a:pPr algn="ctr">
                        <a:lnSpc>
                          <a:spcPct val="107000"/>
                        </a:lnSpc>
                        <a:spcAft>
                          <a:spcPts val="0"/>
                        </a:spcAft>
                      </a:pPr>
                      <a:r>
                        <a:rPr lang="es-CL" sz="1400">
                          <a:effectLst/>
                        </a:rPr>
                        <a:t>NO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1400" dirty="0">
                          <a:effectLst/>
                        </a:rPr>
                        <a:t>137</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17156308"/>
                  </a:ext>
                </a:extLst>
              </a:tr>
              <a:tr h="190500">
                <a:tc>
                  <a:txBody>
                    <a:bodyPr/>
                    <a:lstStyle/>
                    <a:p>
                      <a:pPr algn="ctr">
                        <a:lnSpc>
                          <a:spcPct val="107000"/>
                        </a:lnSpc>
                        <a:spcAft>
                          <a:spcPts val="0"/>
                        </a:spcAft>
                      </a:pPr>
                      <a:r>
                        <a:rPr lang="es-CL" sz="1400">
                          <a:effectLst/>
                        </a:rPr>
                        <a:t>NO*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1400" dirty="0">
                          <a:effectLst/>
                        </a:rPr>
                        <a:t>9</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26371972"/>
                  </a:ext>
                </a:extLst>
              </a:tr>
            </a:tbl>
          </a:graphicData>
        </a:graphic>
      </p:graphicFrame>
      <p:sp>
        <p:nvSpPr>
          <p:cNvPr id="15" name="Rectángulo 14">
            <a:extLst>
              <a:ext uri="{FF2B5EF4-FFF2-40B4-BE49-F238E27FC236}">
                <a16:creationId xmlns:a16="http://schemas.microsoft.com/office/drawing/2014/main" id="{3BBFB08D-FC1E-49EE-AFA8-0248BC3F45C6}"/>
              </a:ext>
            </a:extLst>
          </p:cNvPr>
          <p:cNvSpPr/>
          <p:nvPr/>
        </p:nvSpPr>
        <p:spPr>
          <a:xfrm>
            <a:off x="6471323" y="706355"/>
            <a:ext cx="4824536" cy="5909310"/>
          </a:xfrm>
          <a:prstGeom prst="rect">
            <a:avLst/>
          </a:prstGeom>
        </p:spPr>
        <p:txBody>
          <a:bodyPr wrap="square">
            <a:spAutoFit/>
          </a:bodyPr>
          <a:lstStyle/>
          <a:p>
            <a:pPr marL="342900" indent="-342900" algn="just">
              <a:buFont typeface="+mj-lt"/>
              <a:buAutoNum type="arabicPeriod"/>
            </a:pPr>
            <a:r>
              <a:rPr lang="es-CL" b="1" dirty="0"/>
              <a:t>SI:</a:t>
            </a:r>
            <a:r>
              <a:rPr lang="es-CL" dirty="0"/>
              <a:t> 9,14% total de la muestra del proyecto, en los cuales aparecen las principales entidades locales como Barcelona, Hospitalet de Llobregat, Sabadell. 4 son planes, 9 son declaraciones y 2 son medidas.</a:t>
            </a:r>
          </a:p>
          <a:p>
            <a:pPr marL="342900" indent="-342900" algn="just">
              <a:buFont typeface="+mj-lt"/>
              <a:buAutoNum type="arabicPeriod"/>
            </a:pPr>
            <a:endParaRPr lang="es-CL" dirty="0"/>
          </a:p>
          <a:p>
            <a:pPr marL="342900" indent="-342900" algn="just">
              <a:buFont typeface="+mj-lt"/>
              <a:buAutoNum type="arabicPeriod"/>
            </a:pPr>
            <a:r>
              <a:rPr lang="es-CL" b="1" dirty="0"/>
              <a:t>SI*: </a:t>
            </a:r>
            <a:r>
              <a:rPr lang="es-CL" dirty="0"/>
              <a:t>1,8% del total de casos de la Región metropolitana de Barcelona, destacando Badalona y Sant Joan Despi. </a:t>
            </a:r>
          </a:p>
          <a:p>
            <a:pPr marL="342900" indent="-342900" algn="just">
              <a:buFont typeface="+mj-lt"/>
              <a:buAutoNum type="arabicPeriod"/>
            </a:pPr>
            <a:endParaRPr lang="es-CL" dirty="0"/>
          </a:p>
          <a:p>
            <a:pPr marL="342900" indent="-342900" algn="just">
              <a:buFont typeface="+mj-lt"/>
              <a:buAutoNum type="arabicPeriod"/>
            </a:pPr>
            <a:r>
              <a:rPr lang="es-CL" b="1" dirty="0"/>
              <a:t>NO: </a:t>
            </a:r>
            <a:r>
              <a:rPr lang="es-CL" dirty="0"/>
              <a:t>83,5% de los casos de la RMB tal como quedó de manifiesto en la matriz, destacando algunos casos como Cornellá de Llobregat, El Prat, entre otros, debido a su proximidad con la capital catalana. </a:t>
            </a:r>
          </a:p>
          <a:p>
            <a:pPr marL="342900" indent="-342900" algn="just">
              <a:buFont typeface="+mj-lt"/>
              <a:buAutoNum type="arabicPeriod"/>
            </a:pPr>
            <a:endParaRPr lang="es-CL" dirty="0"/>
          </a:p>
          <a:p>
            <a:pPr marL="342900" indent="-342900" algn="just">
              <a:buFont typeface="+mj-lt"/>
              <a:buAutoNum type="arabicPeriod"/>
            </a:pPr>
            <a:r>
              <a:rPr lang="es-CL" b="1" dirty="0"/>
              <a:t>NO*: </a:t>
            </a:r>
            <a:r>
              <a:rPr lang="es-CL" dirty="0"/>
              <a:t>5,4% del total de entidades de la RMB, en los cuales se puede mencionar a Vilafranca del Penedés, Esplugues del Llobregat, entre otros.</a:t>
            </a:r>
          </a:p>
          <a:p>
            <a:pPr marL="342900" indent="-342900" algn="just">
              <a:buFont typeface="+mj-lt"/>
              <a:buAutoNum type="arabicPeriod"/>
            </a:pPr>
            <a:endParaRPr lang="es-CL" dirty="0"/>
          </a:p>
        </p:txBody>
      </p:sp>
    </p:spTree>
    <p:extLst>
      <p:ext uri="{BB962C8B-B14F-4D97-AF65-F5344CB8AC3E}">
        <p14:creationId xmlns:p14="http://schemas.microsoft.com/office/powerpoint/2010/main" val="21391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3617" y="734137"/>
            <a:ext cx="4392488" cy="369332"/>
          </a:xfrm>
          <a:prstGeom prst="rect">
            <a:avLst/>
          </a:prstGeom>
        </p:spPr>
        <p:txBody>
          <a:bodyPr wrap="square">
            <a:spAutoFit/>
          </a:bodyPr>
          <a:lstStyle/>
          <a:p>
            <a:r>
              <a:rPr lang="es-CL" b="1" dirty="0">
                <a:solidFill>
                  <a:srgbClr val="00B0F0"/>
                </a:solidFill>
                <a:ea typeface="Kozuka Gothic Pro H" pitchFamily="34" charset="-128"/>
              </a:rPr>
              <a:t>Resultados obtenidos</a:t>
            </a:r>
            <a:endParaRPr lang="es-CL" dirty="0">
              <a:ea typeface="Kozuka Gothic Pro H" pitchFamily="34" charset="-128"/>
            </a:endParaRPr>
          </a:p>
        </p:txBody>
      </p:sp>
      <p:sp>
        <p:nvSpPr>
          <p:cNvPr id="5" name="Conector 4"/>
          <p:cNvSpPr/>
          <p:nvPr/>
        </p:nvSpPr>
        <p:spPr>
          <a:xfrm>
            <a:off x="407368" y="620688"/>
            <a:ext cx="576064" cy="576064"/>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CL" sz="1400" b="1" dirty="0"/>
              <a:t>2</a:t>
            </a:r>
            <a:endParaRPr lang="es-CL" sz="2400" b="1" dirty="0"/>
          </a:p>
        </p:txBody>
      </p:sp>
      <p:sp>
        <p:nvSpPr>
          <p:cNvPr id="2" name="Rectángulo 1">
            <a:extLst>
              <a:ext uri="{FF2B5EF4-FFF2-40B4-BE49-F238E27FC236}">
                <a16:creationId xmlns:a16="http://schemas.microsoft.com/office/drawing/2014/main" id="{20357553-F915-4F05-A6FC-DEB981863C3E}"/>
              </a:ext>
            </a:extLst>
          </p:cNvPr>
          <p:cNvSpPr/>
          <p:nvPr/>
        </p:nvSpPr>
        <p:spPr>
          <a:xfrm>
            <a:off x="376972" y="127507"/>
            <a:ext cx="3558475" cy="369332"/>
          </a:xfrm>
          <a:prstGeom prst="rect">
            <a:avLst/>
          </a:prstGeom>
        </p:spPr>
        <p:txBody>
          <a:bodyPr wrap="none">
            <a:spAutoFit/>
          </a:bodyPr>
          <a:lstStyle/>
          <a:p>
            <a:r>
              <a:rPr lang="es-CL" b="1" dirty="0">
                <a:solidFill>
                  <a:schemeClr val="bg1">
                    <a:lumMod val="50000"/>
                  </a:schemeClr>
                </a:solidFill>
                <a:ea typeface="Kozuka Gothic Pro H" pitchFamily="34" charset="-128"/>
              </a:rPr>
              <a:t>Región metropolitana de Barcelona</a:t>
            </a:r>
            <a:endParaRPr lang="es-CL" dirty="0">
              <a:solidFill>
                <a:schemeClr val="bg1">
                  <a:lumMod val="50000"/>
                </a:schemeClr>
              </a:solidFill>
            </a:endParaRPr>
          </a:p>
        </p:txBody>
      </p:sp>
      <p:pic>
        <p:nvPicPr>
          <p:cNvPr id="8" name="Imagen 7">
            <a:extLst>
              <a:ext uri="{FF2B5EF4-FFF2-40B4-BE49-F238E27FC236}">
                <a16:creationId xmlns:a16="http://schemas.microsoft.com/office/drawing/2014/main" id="{BAE17AB4-85D2-4EA0-8983-B2ECB80C41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124" y="620688"/>
            <a:ext cx="7849500" cy="6064194"/>
          </a:xfrm>
          <a:prstGeom prst="rect">
            <a:avLst/>
          </a:prstGeom>
          <a:noFill/>
          <a:ln>
            <a:solidFill>
              <a:schemeClr val="tx1"/>
            </a:solidFill>
          </a:ln>
        </p:spPr>
      </p:pic>
      <p:sp>
        <p:nvSpPr>
          <p:cNvPr id="9" name="Rectángulo 8">
            <a:extLst>
              <a:ext uri="{FF2B5EF4-FFF2-40B4-BE49-F238E27FC236}">
                <a16:creationId xmlns:a16="http://schemas.microsoft.com/office/drawing/2014/main" id="{6529EA26-8C28-498E-9E4E-7AE3FD85C30F}"/>
              </a:ext>
            </a:extLst>
          </p:cNvPr>
          <p:cNvSpPr/>
          <p:nvPr/>
        </p:nvSpPr>
        <p:spPr>
          <a:xfrm>
            <a:off x="119336" y="1667626"/>
            <a:ext cx="3528079" cy="3970318"/>
          </a:xfrm>
          <a:prstGeom prst="rect">
            <a:avLst/>
          </a:prstGeom>
        </p:spPr>
        <p:txBody>
          <a:bodyPr wrap="square">
            <a:spAutoFit/>
          </a:bodyPr>
          <a:lstStyle/>
          <a:p>
            <a:pPr marL="285750" indent="-285750" algn="just">
              <a:buFont typeface="Arial" panose="020B0604020202020204" pitchFamily="34" charset="0"/>
              <a:buChar char="•"/>
            </a:pPr>
            <a:r>
              <a:rPr lang="es-CL" b="1" dirty="0">
                <a:latin typeface="Calibri" panose="020F0502020204030204" pitchFamily="34" charset="0"/>
                <a:ea typeface="Calibri" panose="020F0502020204030204" pitchFamily="34" charset="0"/>
                <a:cs typeface="Times New Roman" panose="02020603050405020304" pitchFamily="18" charset="0"/>
              </a:rPr>
              <a:t>Plan: </a:t>
            </a:r>
            <a:r>
              <a:rPr lang="es-CL" dirty="0">
                <a:latin typeface="Calibri" panose="020F0502020204030204" pitchFamily="34" charset="0"/>
                <a:ea typeface="Calibri" panose="020F0502020204030204" pitchFamily="34" charset="0"/>
                <a:cs typeface="Times New Roman" panose="02020603050405020304" pitchFamily="18" charset="0"/>
              </a:rPr>
              <a:t>Barcelona, L’Hospitalet del Llobregat, Sabadell, Tiana.</a:t>
            </a:r>
          </a:p>
          <a:p>
            <a:pPr marL="285750" indent="-285750" algn="just">
              <a:buFont typeface="Arial" panose="020B0604020202020204" pitchFamily="34" charset="0"/>
              <a:buChar char="•"/>
            </a:pPr>
            <a:endParaRPr lang="es-C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CL" b="1" dirty="0">
                <a:latin typeface="Calibri" panose="020F0502020204030204" pitchFamily="34" charset="0"/>
                <a:cs typeface="Times New Roman" panose="02020603050405020304" pitchFamily="18" charset="0"/>
              </a:rPr>
              <a:t>Declaración: </a:t>
            </a:r>
            <a:r>
              <a:rPr lang="es-CL" dirty="0">
                <a:latin typeface="Calibri" panose="020F0502020204030204" pitchFamily="34" charset="0"/>
                <a:cs typeface="Times New Roman" panose="02020603050405020304" pitchFamily="18" charset="0"/>
              </a:rPr>
              <a:t>Mataró, Palau—Solita i Plegamans, Parets del Valles, Sant Celoni, Sant Cugat del </a:t>
            </a:r>
            <a:r>
              <a:rPr lang="es-CL" dirty="0">
                <a:latin typeface="Calibri" panose="020F0502020204030204" pitchFamily="34" charset="0"/>
                <a:ea typeface="Calibri" panose="020F0502020204030204" pitchFamily="34" charset="0"/>
                <a:cs typeface="Times New Roman" panose="02020603050405020304" pitchFamily="18" charset="0"/>
              </a:rPr>
              <a:t>Vallès</a:t>
            </a:r>
            <a:r>
              <a:rPr lang="es-CL" dirty="0">
                <a:latin typeface="Calibri" panose="020F0502020204030204" pitchFamily="34" charset="0"/>
                <a:cs typeface="Times New Roman" panose="02020603050405020304" pitchFamily="18" charset="0"/>
              </a:rPr>
              <a:t>, Sant Fost de Campsentelles, Sant Just Desvern, Santa Coloma de Cervelló, Santa Eulália de Roncana.</a:t>
            </a:r>
          </a:p>
          <a:p>
            <a:pPr marL="285750" indent="-285750" algn="just">
              <a:buFont typeface="Arial" panose="020B0604020202020204" pitchFamily="34" charset="0"/>
              <a:buChar char="•"/>
            </a:pPr>
            <a:endParaRPr lang="es-CL" b="1"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CL" b="1" dirty="0">
                <a:latin typeface="Calibri" panose="020F0502020204030204" pitchFamily="34" charset="0"/>
                <a:cs typeface="Times New Roman" panose="02020603050405020304" pitchFamily="18" charset="0"/>
              </a:rPr>
              <a:t>Medidas: </a:t>
            </a:r>
            <a:r>
              <a:rPr lang="es-CL" dirty="0">
                <a:latin typeface="Calibri" panose="020F0502020204030204" pitchFamily="34" charset="0"/>
                <a:cs typeface="Times New Roman" panose="02020603050405020304" pitchFamily="18" charset="0"/>
              </a:rPr>
              <a:t>Castellar del </a:t>
            </a:r>
            <a:r>
              <a:rPr lang="es-CL" dirty="0">
                <a:latin typeface="Calibri" panose="020F0502020204030204" pitchFamily="34" charset="0"/>
                <a:ea typeface="Calibri" panose="020F0502020204030204" pitchFamily="34" charset="0"/>
                <a:cs typeface="Times New Roman" panose="02020603050405020304" pitchFamily="18" charset="0"/>
              </a:rPr>
              <a:t>Vallès</a:t>
            </a:r>
            <a:r>
              <a:rPr lang="es-CL" dirty="0">
                <a:latin typeface="Calibri" panose="020F0502020204030204" pitchFamily="34" charset="0"/>
                <a:cs typeface="Times New Roman" panose="02020603050405020304" pitchFamily="18" charset="0"/>
              </a:rPr>
              <a:t>, Mollet del </a:t>
            </a:r>
            <a:r>
              <a:rPr lang="es-CL" dirty="0">
                <a:latin typeface="Calibri" panose="020F0502020204030204" pitchFamily="34" charset="0"/>
                <a:ea typeface="Calibri" panose="020F0502020204030204" pitchFamily="34" charset="0"/>
                <a:cs typeface="Times New Roman" panose="02020603050405020304" pitchFamily="18" charset="0"/>
              </a:rPr>
              <a:t>Vallès</a:t>
            </a:r>
            <a:r>
              <a:rPr lang="es-CL" dirty="0">
                <a:latin typeface="Calibri" panose="020F0502020204030204" pitchFamily="34" charset="0"/>
                <a:cs typeface="Times New Roman" panose="02020603050405020304" pitchFamily="18" charset="0"/>
              </a:rPr>
              <a:t>.</a:t>
            </a:r>
            <a:endParaRPr lang="es-CL" b="1" dirty="0"/>
          </a:p>
        </p:txBody>
      </p:sp>
    </p:spTree>
    <p:extLst>
      <p:ext uri="{BB962C8B-B14F-4D97-AF65-F5344CB8AC3E}">
        <p14:creationId xmlns:p14="http://schemas.microsoft.com/office/powerpoint/2010/main" val="36071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3617" y="734137"/>
            <a:ext cx="4392488" cy="369332"/>
          </a:xfrm>
          <a:prstGeom prst="rect">
            <a:avLst/>
          </a:prstGeom>
        </p:spPr>
        <p:txBody>
          <a:bodyPr wrap="square">
            <a:spAutoFit/>
          </a:bodyPr>
          <a:lstStyle/>
          <a:p>
            <a:r>
              <a:rPr lang="es-CL" b="1" dirty="0">
                <a:solidFill>
                  <a:srgbClr val="00B0F0"/>
                </a:solidFill>
                <a:ea typeface="Kozuka Gothic Pro H" pitchFamily="34" charset="-128"/>
              </a:rPr>
              <a:t>Resultados obtenidos</a:t>
            </a:r>
            <a:endParaRPr lang="es-CL" dirty="0">
              <a:ea typeface="Kozuka Gothic Pro H" pitchFamily="34" charset="-128"/>
            </a:endParaRPr>
          </a:p>
        </p:txBody>
      </p:sp>
      <p:sp>
        <p:nvSpPr>
          <p:cNvPr id="5" name="Conector 4"/>
          <p:cNvSpPr/>
          <p:nvPr/>
        </p:nvSpPr>
        <p:spPr>
          <a:xfrm>
            <a:off x="407368" y="620688"/>
            <a:ext cx="576064" cy="576064"/>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CL" sz="1400" b="1" dirty="0"/>
              <a:t>2</a:t>
            </a:r>
            <a:endParaRPr lang="es-CL" sz="2400" b="1" dirty="0"/>
          </a:p>
        </p:txBody>
      </p:sp>
      <p:sp>
        <p:nvSpPr>
          <p:cNvPr id="2" name="Rectángulo 1">
            <a:extLst>
              <a:ext uri="{FF2B5EF4-FFF2-40B4-BE49-F238E27FC236}">
                <a16:creationId xmlns:a16="http://schemas.microsoft.com/office/drawing/2014/main" id="{20357553-F915-4F05-A6FC-DEB981863C3E}"/>
              </a:ext>
            </a:extLst>
          </p:cNvPr>
          <p:cNvSpPr/>
          <p:nvPr/>
        </p:nvSpPr>
        <p:spPr>
          <a:xfrm>
            <a:off x="376972" y="127507"/>
            <a:ext cx="3558475" cy="369332"/>
          </a:xfrm>
          <a:prstGeom prst="rect">
            <a:avLst/>
          </a:prstGeom>
        </p:spPr>
        <p:txBody>
          <a:bodyPr wrap="none">
            <a:spAutoFit/>
          </a:bodyPr>
          <a:lstStyle/>
          <a:p>
            <a:r>
              <a:rPr lang="es-CL" b="1" dirty="0">
                <a:solidFill>
                  <a:schemeClr val="bg1">
                    <a:lumMod val="50000"/>
                  </a:schemeClr>
                </a:solidFill>
                <a:ea typeface="Kozuka Gothic Pro H" pitchFamily="34" charset="-128"/>
              </a:rPr>
              <a:t>Región metropolitana de Barcelona</a:t>
            </a:r>
            <a:endParaRPr lang="es-CL" dirty="0">
              <a:solidFill>
                <a:schemeClr val="bg1">
                  <a:lumMod val="50000"/>
                </a:schemeClr>
              </a:solidFill>
            </a:endParaRPr>
          </a:p>
        </p:txBody>
      </p:sp>
      <p:graphicFrame>
        <p:nvGraphicFramePr>
          <p:cNvPr id="8" name="Gráfico 7">
            <a:extLst>
              <a:ext uri="{FF2B5EF4-FFF2-40B4-BE49-F238E27FC236}">
                <a16:creationId xmlns:a16="http://schemas.microsoft.com/office/drawing/2014/main" id="{5C8ACAE6-8F14-41F1-A927-3FDE2E225F78}"/>
              </a:ext>
            </a:extLst>
          </p:cNvPr>
          <p:cNvGraphicFramePr/>
          <p:nvPr>
            <p:extLst>
              <p:ext uri="{D42A27DB-BD31-4B8C-83A1-F6EECF244321}">
                <p14:modId xmlns:p14="http://schemas.microsoft.com/office/powerpoint/2010/main" val="2623741622"/>
              </p:ext>
            </p:extLst>
          </p:nvPr>
        </p:nvGraphicFramePr>
        <p:xfrm>
          <a:off x="416158" y="1475491"/>
          <a:ext cx="7768074" cy="468981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a16="http://schemas.microsoft.com/office/drawing/2014/main" id="{F5E5C6AA-50CD-4AE3-95BA-EF299EEE7442}"/>
              </a:ext>
            </a:extLst>
          </p:cNvPr>
          <p:cNvSpPr/>
          <p:nvPr/>
        </p:nvSpPr>
        <p:spPr>
          <a:xfrm>
            <a:off x="8148736" y="2276872"/>
            <a:ext cx="3912096" cy="3139321"/>
          </a:xfrm>
          <a:prstGeom prst="rect">
            <a:avLst/>
          </a:prstGeom>
        </p:spPr>
        <p:txBody>
          <a:bodyPr wrap="square">
            <a:spAutoFit/>
          </a:bodyPr>
          <a:lstStyle/>
          <a:p>
            <a:pPr algn="just"/>
            <a:r>
              <a:rPr lang="es-CL" dirty="0">
                <a:latin typeface="Calibri" panose="020F0502020204030204" pitchFamily="34" charset="0"/>
                <a:ea typeface="Calibri" panose="020F0502020204030204" pitchFamily="34" charset="0"/>
                <a:cs typeface="Times New Roman" panose="02020603050405020304" pitchFamily="18" charset="0"/>
              </a:rPr>
              <a:t>En cuanto a la categorización de las actuaciones más repetidas en aquellos municipios con respuesta “SI” agrupadas en la matriz corresponden a “Cambio climático”, “Espacio público” y “Residuos”, los cuales están presentes en gran parte de estos ayuntamientos, y que van enfocados en las acciones concretas propuestas en el documento respecto a como se afrontará el escenario. </a:t>
            </a:r>
            <a:endParaRPr lang="es-CL" dirty="0"/>
          </a:p>
        </p:txBody>
      </p:sp>
      <p:sp>
        <p:nvSpPr>
          <p:cNvPr id="7" name="Rectángulo 6">
            <a:extLst>
              <a:ext uri="{FF2B5EF4-FFF2-40B4-BE49-F238E27FC236}">
                <a16:creationId xmlns:a16="http://schemas.microsoft.com/office/drawing/2014/main" id="{DCAD4DC2-A741-4270-B5E3-E396189B29BD}"/>
              </a:ext>
            </a:extLst>
          </p:cNvPr>
          <p:cNvSpPr/>
          <p:nvPr/>
        </p:nvSpPr>
        <p:spPr>
          <a:xfrm>
            <a:off x="1093617" y="6237312"/>
            <a:ext cx="6096000" cy="523220"/>
          </a:xfrm>
          <a:prstGeom prst="rect">
            <a:avLst/>
          </a:prstGeom>
        </p:spPr>
        <p:txBody>
          <a:bodyPr>
            <a:spAutoFit/>
          </a:bodyPr>
          <a:lstStyle/>
          <a:p>
            <a:pPr algn="ctr"/>
            <a:r>
              <a:rPr lang="es-CL" sz="1400" b="1" dirty="0">
                <a:latin typeface="Calibri" panose="020F0502020204030204" pitchFamily="34" charset="0"/>
                <a:ea typeface="Calibri" panose="020F0502020204030204" pitchFamily="34" charset="0"/>
                <a:cs typeface="Times New Roman" panose="02020603050405020304" pitchFamily="18" charset="0"/>
              </a:rPr>
              <a:t>Categorización de actuaciones más repetidas en declaraciones de emergencia, Región metropolitana de Barcelona.</a:t>
            </a:r>
            <a:endParaRPr lang="es-CL" sz="1400" dirty="0"/>
          </a:p>
        </p:txBody>
      </p:sp>
    </p:spTree>
    <p:extLst>
      <p:ext uri="{BB962C8B-B14F-4D97-AF65-F5344CB8AC3E}">
        <p14:creationId xmlns:p14="http://schemas.microsoft.com/office/powerpoint/2010/main" val="30405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3617" y="734137"/>
            <a:ext cx="4392488" cy="369332"/>
          </a:xfrm>
          <a:prstGeom prst="rect">
            <a:avLst/>
          </a:prstGeom>
        </p:spPr>
        <p:txBody>
          <a:bodyPr wrap="square">
            <a:spAutoFit/>
          </a:bodyPr>
          <a:lstStyle/>
          <a:p>
            <a:r>
              <a:rPr lang="es-CL" b="1" dirty="0">
                <a:solidFill>
                  <a:srgbClr val="00B0F0"/>
                </a:solidFill>
                <a:ea typeface="Kozuka Gothic Pro H" pitchFamily="34" charset="-128"/>
              </a:rPr>
              <a:t>Resultados obtenidos</a:t>
            </a:r>
            <a:endParaRPr lang="es-CL" dirty="0">
              <a:ea typeface="Kozuka Gothic Pro H" pitchFamily="34" charset="-128"/>
            </a:endParaRPr>
          </a:p>
        </p:txBody>
      </p:sp>
      <p:sp>
        <p:nvSpPr>
          <p:cNvPr id="5" name="Conector 4"/>
          <p:cNvSpPr/>
          <p:nvPr/>
        </p:nvSpPr>
        <p:spPr>
          <a:xfrm>
            <a:off x="407368" y="620688"/>
            <a:ext cx="576064" cy="576064"/>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CL" sz="1400" b="1" dirty="0"/>
              <a:t>2</a:t>
            </a:r>
            <a:endParaRPr lang="es-CL" sz="2400" b="1" dirty="0"/>
          </a:p>
        </p:txBody>
      </p:sp>
      <p:sp>
        <p:nvSpPr>
          <p:cNvPr id="2" name="Rectángulo 1">
            <a:extLst>
              <a:ext uri="{FF2B5EF4-FFF2-40B4-BE49-F238E27FC236}">
                <a16:creationId xmlns:a16="http://schemas.microsoft.com/office/drawing/2014/main" id="{20357553-F915-4F05-A6FC-DEB981863C3E}"/>
              </a:ext>
            </a:extLst>
          </p:cNvPr>
          <p:cNvSpPr/>
          <p:nvPr/>
        </p:nvSpPr>
        <p:spPr>
          <a:xfrm>
            <a:off x="376972" y="127507"/>
            <a:ext cx="3558475" cy="369332"/>
          </a:xfrm>
          <a:prstGeom prst="rect">
            <a:avLst/>
          </a:prstGeom>
        </p:spPr>
        <p:txBody>
          <a:bodyPr wrap="none">
            <a:spAutoFit/>
          </a:bodyPr>
          <a:lstStyle/>
          <a:p>
            <a:r>
              <a:rPr lang="es-CL" b="1" dirty="0">
                <a:solidFill>
                  <a:schemeClr val="bg1">
                    <a:lumMod val="50000"/>
                  </a:schemeClr>
                </a:solidFill>
                <a:ea typeface="Kozuka Gothic Pro H" pitchFamily="34" charset="-128"/>
              </a:rPr>
              <a:t>Región metropolitana de Barcelona</a:t>
            </a:r>
            <a:endParaRPr lang="es-CL" dirty="0">
              <a:solidFill>
                <a:schemeClr val="bg1">
                  <a:lumMod val="50000"/>
                </a:schemeClr>
              </a:solidFill>
            </a:endParaRPr>
          </a:p>
        </p:txBody>
      </p:sp>
      <p:pic>
        <p:nvPicPr>
          <p:cNvPr id="6" name="Imagen 5">
            <a:extLst>
              <a:ext uri="{FF2B5EF4-FFF2-40B4-BE49-F238E27FC236}">
                <a16:creationId xmlns:a16="http://schemas.microsoft.com/office/drawing/2014/main" id="{D1D6FD54-023A-4DB4-B864-CF64DE05D7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754" y="620688"/>
            <a:ext cx="7711894" cy="6037797"/>
          </a:xfrm>
          <a:prstGeom prst="rect">
            <a:avLst/>
          </a:prstGeom>
          <a:noFill/>
          <a:ln>
            <a:solidFill>
              <a:schemeClr val="tx1"/>
            </a:solidFill>
          </a:ln>
        </p:spPr>
      </p:pic>
      <p:sp>
        <p:nvSpPr>
          <p:cNvPr id="4" name="Rectángulo 3">
            <a:extLst>
              <a:ext uri="{FF2B5EF4-FFF2-40B4-BE49-F238E27FC236}">
                <a16:creationId xmlns:a16="http://schemas.microsoft.com/office/drawing/2014/main" id="{62DA9F4E-A8EA-4227-BAF0-C535EEED3781}"/>
              </a:ext>
            </a:extLst>
          </p:cNvPr>
          <p:cNvSpPr/>
          <p:nvPr/>
        </p:nvSpPr>
        <p:spPr>
          <a:xfrm>
            <a:off x="407368" y="1573603"/>
            <a:ext cx="3528079" cy="4801314"/>
          </a:xfrm>
          <a:prstGeom prst="rect">
            <a:avLst/>
          </a:prstGeom>
        </p:spPr>
        <p:txBody>
          <a:bodyPr wrap="square">
            <a:spAutoFit/>
          </a:bodyPr>
          <a:lstStyle/>
          <a:p>
            <a:pPr marL="285750" indent="-285750" algn="just">
              <a:buFont typeface="Arial" panose="020B0604020202020204" pitchFamily="34" charset="0"/>
              <a:buChar char="•"/>
            </a:pPr>
            <a:r>
              <a:rPr lang="es-CL" b="1" dirty="0">
                <a:latin typeface="Calibri" panose="020F0502020204030204" pitchFamily="34" charset="0"/>
                <a:ea typeface="Calibri" panose="020F0502020204030204" pitchFamily="34" charset="0"/>
                <a:cs typeface="Times New Roman" panose="02020603050405020304" pitchFamily="18" charset="0"/>
              </a:rPr>
              <a:t>Sabadell: </a:t>
            </a:r>
            <a:r>
              <a:rPr lang="es-CL" dirty="0">
                <a:latin typeface="Calibri" panose="020F0502020204030204" pitchFamily="34" charset="0"/>
                <a:ea typeface="Calibri" panose="020F0502020204030204" pitchFamily="34" charset="0"/>
                <a:cs typeface="Times New Roman" panose="02020603050405020304" pitchFamily="18" charset="0"/>
              </a:rPr>
              <a:t>Movilidad local. </a:t>
            </a:r>
          </a:p>
          <a:p>
            <a:pPr marL="285750" indent="-285750" algn="just">
              <a:buFont typeface="Arial" panose="020B0604020202020204" pitchFamily="34" charset="0"/>
              <a:buChar char="•"/>
            </a:pPr>
            <a:r>
              <a:rPr lang="es-CL" b="1" dirty="0">
                <a:latin typeface="Calibri" panose="020F0502020204030204" pitchFamily="34" charset="0"/>
                <a:ea typeface="Calibri" panose="020F0502020204030204" pitchFamily="34" charset="0"/>
                <a:cs typeface="Times New Roman" panose="02020603050405020304" pitchFamily="18" charset="0"/>
              </a:rPr>
              <a:t>Parets del Vallès: </a:t>
            </a:r>
            <a:r>
              <a:rPr lang="es-CL" dirty="0">
                <a:latin typeface="Calibri" panose="020F0502020204030204" pitchFamily="34" charset="0"/>
                <a:ea typeface="Calibri" panose="020F0502020204030204" pitchFamily="34" charset="0"/>
                <a:cs typeface="Times New Roman" panose="02020603050405020304" pitchFamily="18" charset="0"/>
              </a:rPr>
              <a:t>Cambio climático, en concordancia con los objetivos de desarrollo sostenible (ODS). </a:t>
            </a:r>
          </a:p>
          <a:p>
            <a:pPr marL="285750" indent="-285750" algn="just">
              <a:buFont typeface="Arial" panose="020B0604020202020204" pitchFamily="34" charset="0"/>
              <a:buChar char="•"/>
            </a:pPr>
            <a:r>
              <a:rPr lang="es-CL" b="1" dirty="0"/>
              <a:t>Barcelona y L’Hospitalet de Llobregat: </a:t>
            </a:r>
            <a:r>
              <a:rPr lang="es-CL" dirty="0"/>
              <a:t>Espacio público en cuanto a la recuperación de lugares en favor de la comunidad sobre generación de nuevas sombras, o intervenciones urbanísticas que permitan una mejor contención del cambio climático. </a:t>
            </a:r>
          </a:p>
          <a:p>
            <a:pPr marL="285750" indent="-285750" algn="just">
              <a:buFont typeface="Arial" panose="020B0604020202020204" pitchFamily="34" charset="0"/>
              <a:buChar char="•"/>
            </a:pPr>
            <a:r>
              <a:rPr lang="es-CL" b="1" dirty="0"/>
              <a:t>Sant Celoni: </a:t>
            </a:r>
            <a:r>
              <a:rPr lang="es-CL" dirty="0"/>
              <a:t>Participación ciudadana.</a:t>
            </a:r>
          </a:p>
          <a:p>
            <a:pPr marL="285750" indent="-285750" algn="just">
              <a:buFont typeface="Arial" panose="020B0604020202020204" pitchFamily="34" charset="0"/>
              <a:buChar char="•"/>
            </a:pPr>
            <a:r>
              <a:rPr lang="es-CL" b="1" dirty="0">
                <a:latin typeface="Calibri" panose="020F0502020204030204" pitchFamily="34" charset="0"/>
                <a:ea typeface="Calibri" panose="020F0502020204030204" pitchFamily="34" charset="0"/>
                <a:cs typeface="Times New Roman" panose="02020603050405020304" pitchFamily="18" charset="0"/>
              </a:rPr>
              <a:t>Mollet del Vallès: </a:t>
            </a:r>
            <a:r>
              <a:rPr lang="es-CL" dirty="0">
                <a:latin typeface="Calibri" panose="020F0502020204030204" pitchFamily="34" charset="0"/>
                <a:ea typeface="Calibri" panose="020F0502020204030204" pitchFamily="34" charset="0"/>
                <a:cs typeface="Times New Roman" panose="02020603050405020304" pitchFamily="18" charset="0"/>
              </a:rPr>
              <a:t>Energía.</a:t>
            </a:r>
            <a:endParaRPr lang="es-CL" dirty="0"/>
          </a:p>
        </p:txBody>
      </p:sp>
    </p:spTree>
    <p:extLst>
      <p:ext uri="{BB962C8B-B14F-4D97-AF65-F5344CB8AC3E}">
        <p14:creationId xmlns:p14="http://schemas.microsoft.com/office/powerpoint/2010/main" val="313839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83432" y="724054"/>
            <a:ext cx="2687262" cy="369332"/>
          </a:xfrm>
          <a:prstGeom prst="rect">
            <a:avLst/>
          </a:prstGeom>
        </p:spPr>
        <p:txBody>
          <a:bodyPr wrap="square">
            <a:spAutoFit/>
          </a:bodyPr>
          <a:lstStyle/>
          <a:p>
            <a:r>
              <a:rPr lang="es-CL" b="1" dirty="0">
                <a:solidFill>
                  <a:schemeClr val="accent6">
                    <a:lumMod val="75000"/>
                  </a:schemeClr>
                </a:solidFill>
                <a:ea typeface="Kozuka Gothic Pro H" pitchFamily="34" charset="-128"/>
              </a:rPr>
              <a:t>Análisis de resultados</a:t>
            </a:r>
            <a:endParaRPr lang="es-CL" dirty="0"/>
          </a:p>
        </p:txBody>
      </p:sp>
      <p:sp>
        <p:nvSpPr>
          <p:cNvPr id="5" name="Conector 4"/>
          <p:cNvSpPr/>
          <p:nvPr/>
        </p:nvSpPr>
        <p:spPr>
          <a:xfrm>
            <a:off x="407368" y="620688"/>
            <a:ext cx="576064" cy="576064"/>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CL" sz="1600" b="1" dirty="0"/>
              <a:t>3     </a:t>
            </a:r>
            <a:endParaRPr lang="es-CL" sz="2400" b="1" dirty="0"/>
          </a:p>
        </p:txBody>
      </p:sp>
      <p:sp>
        <p:nvSpPr>
          <p:cNvPr id="10" name="Rectángulo 9">
            <a:extLst>
              <a:ext uri="{FF2B5EF4-FFF2-40B4-BE49-F238E27FC236}">
                <a16:creationId xmlns:a16="http://schemas.microsoft.com/office/drawing/2014/main" id="{4C3FCB80-592C-4EB8-8618-EEEE9F6E1959}"/>
              </a:ext>
            </a:extLst>
          </p:cNvPr>
          <p:cNvSpPr/>
          <p:nvPr/>
        </p:nvSpPr>
        <p:spPr>
          <a:xfrm>
            <a:off x="376972" y="127507"/>
            <a:ext cx="3558475" cy="369332"/>
          </a:xfrm>
          <a:prstGeom prst="rect">
            <a:avLst/>
          </a:prstGeom>
        </p:spPr>
        <p:txBody>
          <a:bodyPr wrap="none">
            <a:spAutoFit/>
          </a:bodyPr>
          <a:lstStyle/>
          <a:p>
            <a:r>
              <a:rPr lang="es-CL" b="1" dirty="0">
                <a:solidFill>
                  <a:schemeClr val="bg1">
                    <a:lumMod val="50000"/>
                  </a:schemeClr>
                </a:solidFill>
                <a:ea typeface="Kozuka Gothic Pro H" pitchFamily="34" charset="-128"/>
              </a:rPr>
              <a:t>Región metropolitana de Barcelona</a:t>
            </a:r>
            <a:endParaRPr lang="es-CL" dirty="0">
              <a:solidFill>
                <a:schemeClr val="bg1">
                  <a:lumMod val="50000"/>
                </a:schemeClr>
              </a:solidFill>
            </a:endParaRPr>
          </a:p>
        </p:txBody>
      </p:sp>
      <p:sp>
        <p:nvSpPr>
          <p:cNvPr id="4" name="Rectángulo 3">
            <a:extLst>
              <a:ext uri="{FF2B5EF4-FFF2-40B4-BE49-F238E27FC236}">
                <a16:creationId xmlns:a16="http://schemas.microsoft.com/office/drawing/2014/main" id="{FB935ADC-7E2A-45C4-8E05-3C05D29D8B77}"/>
              </a:ext>
            </a:extLst>
          </p:cNvPr>
          <p:cNvSpPr/>
          <p:nvPr/>
        </p:nvSpPr>
        <p:spPr>
          <a:xfrm>
            <a:off x="376972" y="1379594"/>
            <a:ext cx="5147750" cy="5355312"/>
          </a:xfrm>
          <a:prstGeom prst="rect">
            <a:avLst/>
          </a:prstGeom>
        </p:spPr>
        <p:txBody>
          <a:bodyPr wrap="square">
            <a:spAutoFit/>
          </a:bodyPr>
          <a:lstStyle/>
          <a:p>
            <a:pPr marL="342900" indent="-342900" algn="just">
              <a:buFont typeface="+mj-lt"/>
              <a:buAutoNum type="arabicPeriod"/>
            </a:pPr>
            <a:r>
              <a:rPr lang="es-CL" dirty="0">
                <a:latin typeface="Calibri" panose="020F0502020204030204" pitchFamily="34" charset="0"/>
                <a:ea typeface="Calibri" panose="020F0502020204030204" pitchFamily="34" charset="0"/>
                <a:cs typeface="Times New Roman" panose="02020603050405020304" pitchFamily="18" charset="0"/>
              </a:rPr>
              <a:t>Gran parte de los municipios que componen la RMB no cuentan con declaración sobre emergencia climática en los lineamientos del gobierno local.</a:t>
            </a:r>
          </a:p>
          <a:p>
            <a:pPr marL="342900" indent="-342900" algn="just">
              <a:buFont typeface="+mj-lt"/>
              <a:buAutoNum type="arabicPeriod"/>
            </a:pPr>
            <a:r>
              <a:rPr lang="es-CL" dirty="0"/>
              <a:t>Falta de visión sobre los efectos del calentamiento global es la causante principal de la brecha entre la capital, Barcelona, en función del resto de municipios.</a:t>
            </a:r>
          </a:p>
          <a:p>
            <a:pPr marL="342900" indent="-342900" algn="just">
              <a:buFont typeface="+mj-lt"/>
              <a:buAutoNum type="arabicPeriod"/>
            </a:pPr>
            <a:r>
              <a:rPr lang="es-CL" dirty="0"/>
              <a:t>Brecha existente entre Barcelona con el resto de municipios en cuanto a las medidas y acciones que se busca conseguir, sumado así a los actores que reconoce como parte del proceso.</a:t>
            </a:r>
          </a:p>
          <a:p>
            <a:pPr marL="342900" indent="-342900" algn="just">
              <a:buFont typeface="+mj-lt"/>
              <a:buAutoNum type="arabicPeriod"/>
            </a:pPr>
            <a:r>
              <a:rPr lang="es-CL" dirty="0"/>
              <a:t>Falta de una visión regional de la RMB dificulta la concreción de las medidas que cada ayuntamiento pretende conseguir basado en sus actuaciones. No basta con adscribir a los ODS de la ONU, se debe ser ambicioso en cuanto a la situación local procurando la capacidad de actuación en conjunto.</a:t>
            </a:r>
          </a:p>
        </p:txBody>
      </p:sp>
      <p:sp>
        <p:nvSpPr>
          <p:cNvPr id="6" name="Rectángulo 5">
            <a:extLst>
              <a:ext uri="{FF2B5EF4-FFF2-40B4-BE49-F238E27FC236}">
                <a16:creationId xmlns:a16="http://schemas.microsoft.com/office/drawing/2014/main" id="{FE5259AD-9B16-43A8-9145-E4861D0D7895}"/>
              </a:ext>
            </a:extLst>
          </p:cNvPr>
          <p:cNvSpPr/>
          <p:nvPr/>
        </p:nvSpPr>
        <p:spPr>
          <a:xfrm>
            <a:off x="5879976" y="1379594"/>
            <a:ext cx="6096000" cy="4247317"/>
          </a:xfrm>
          <a:prstGeom prst="rect">
            <a:avLst/>
          </a:prstGeom>
        </p:spPr>
        <p:txBody>
          <a:bodyPr>
            <a:spAutoFit/>
          </a:bodyPr>
          <a:lstStyle/>
          <a:p>
            <a:pPr algn="just"/>
            <a:r>
              <a:rPr lang="es-CL" dirty="0"/>
              <a:t>5. Ninguno de los planes, declaraciones y medidas sobre la emergencia climática cuenta con un presupuesto sobre lo que se busca lograr, y por ende la vinculación de los actores queda albergada solo en las buenas intenciones de la sociedad.</a:t>
            </a:r>
          </a:p>
          <a:p>
            <a:pPr algn="just"/>
            <a:endParaRPr lang="es-CL" dirty="0"/>
          </a:p>
          <a:p>
            <a:pPr algn="just"/>
            <a:r>
              <a:rPr lang="es-CL" dirty="0"/>
              <a:t>6. Obligatoriedad de estos instrumentos esta sujeta a las voluntades de cada gobierno local y no tiene un grado de vinculación como si lo es un POUM, u otros instrumentos de planificación de carácter territorial que deben cumplirse a cabalidad.</a:t>
            </a:r>
          </a:p>
          <a:p>
            <a:pPr algn="just"/>
            <a:endParaRPr lang="es-CL" dirty="0"/>
          </a:p>
          <a:p>
            <a:pPr algn="just"/>
            <a:r>
              <a:rPr lang="es-CL" dirty="0"/>
              <a:t>7.   Se plantea que esto pueda ser visto desde un punto de vista estratégico y no centralista donde Barcelona, L’Hospitalet de Llobregat y Sabadell son quienes tienen más capacidades de cumplimiento respecto a otros más pequeños.</a:t>
            </a:r>
          </a:p>
        </p:txBody>
      </p:sp>
    </p:spTree>
    <p:extLst>
      <p:ext uri="{BB962C8B-B14F-4D97-AF65-F5344CB8AC3E}">
        <p14:creationId xmlns:p14="http://schemas.microsoft.com/office/powerpoint/2010/main" val="88033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27448" y="695830"/>
            <a:ext cx="2448272" cy="369332"/>
          </a:xfrm>
          <a:prstGeom prst="rect">
            <a:avLst/>
          </a:prstGeom>
        </p:spPr>
        <p:txBody>
          <a:bodyPr wrap="square">
            <a:spAutoFit/>
          </a:bodyPr>
          <a:lstStyle/>
          <a:p>
            <a:r>
              <a:rPr lang="es-CL" b="1" dirty="0">
                <a:solidFill>
                  <a:srgbClr val="00B0F0"/>
                </a:solidFill>
                <a:ea typeface="Kozuka Gothic Pro H" pitchFamily="34" charset="-128"/>
              </a:rPr>
              <a:t>Valoración personal</a:t>
            </a:r>
            <a:endParaRPr lang="es-CL" dirty="0">
              <a:ea typeface="Kozuka Gothic Pro H" pitchFamily="34" charset="-128"/>
            </a:endParaRPr>
          </a:p>
        </p:txBody>
      </p:sp>
      <p:sp>
        <p:nvSpPr>
          <p:cNvPr id="5" name="Conector 4"/>
          <p:cNvSpPr/>
          <p:nvPr/>
        </p:nvSpPr>
        <p:spPr>
          <a:xfrm>
            <a:off x="407368" y="620688"/>
            <a:ext cx="576064" cy="576064"/>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CL" sz="1400" b="1" dirty="0"/>
              <a:t>4</a:t>
            </a:r>
            <a:endParaRPr lang="es-CL" sz="2400" b="1" dirty="0"/>
          </a:p>
        </p:txBody>
      </p:sp>
      <p:sp>
        <p:nvSpPr>
          <p:cNvPr id="2" name="Rectángulo 1">
            <a:extLst>
              <a:ext uri="{FF2B5EF4-FFF2-40B4-BE49-F238E27FC236}">
                <a16:creationId xmlns:a16="http://schemas.microsoft.com/office/drawing/2014/main" id="{20357553-F915-4F05-A6FC-DEB981863C3E}"/>
              </a:ext>
            </a:extLst>
          </p:cNvPr>
          <p:cNvSpPr/>
          <p:nvPr/>
        </p:nvSpPr>
        <p:spPr>
          <a:xfrm>
            <a:off x="376972" y="127507"/>
            <a:ext cx="3558475" cy="369332"/>
          </a:xfrm>
          <a:prstGeom prst="rect">
            <a:avLst/>
          </a:prstGeom>
        </p:spPr>
        <p:txBody>
          <a:bodyPr wrap="none">
            <a:spAutoFit/>
          </a:bodyPr>
          <a:lstStyle/>
          <a:p>
            <a:r>
              <a:rPr lang="es-CL" b="1" dirty="0">
                <a:solidFill>
                  <a:schemeClr val="bg1">
                    <a:lumMod val="50000"/>
                  </a:schemeClr>
                </a:solidFill>
                <a:ea typeface="Kozuka Gothic Pro H" pitchFamily="34" charset="-128"/>
              </a:rPr>
              <a:t>Región metropolitana de Barcelona</a:t>
            </a:r>
            <a:endParaRPr lang="es-CL" dirty="0">
              <a:solidFill>
                <a:schemeClr val="bg1">
                  <a:lumMod val="50000"/>
                </a:schemeClr>
              </a:solidFill>
            </a:endParaRPr>
          </a:p>
        </p:txBody>
      </p:sp>
      <p:sp>
        <p:nvSpPr>
          <p:cNvPr id="7" name="Rectángulo 6">
            <a:extLst>
              <a:ext uri="{FF2B5EF4-FFF2-40B4-BE49-F238E27FC236}">
                <a16:creationId xmlns:a16="http://schemas.microsoft.com/office/drawing/2014/main" id="{30170525-8B83-4D9B-A30A-3D7565BB043E}"/>
              </a:ext>
            </a:extLst>
          </p:cNvPr>
          <p:cNvSpPr/>
          <p:nvPr/>
        </p:nvSpPr>
        <p:spPr>
          <a:xfrm>
            <a:off x="527720" y="1412714"/>
            <a:ext cx="5568280" cy="5078313"/>
          </a:xfrm>
          <a:prstGeom prst="rect">
            <a:avLst/>
          </a:prstGeom>
        </p:spPr>
        <p:txBody>
          <a:bodyPr wrap="square">
            <a:spAutoFit/>
          </a:bodyPr>
          <a:lstStyle/>
          <a:p>
            <a:pPr marL="285750" indent="-285750" algn="just">
              <a:buFont typeface="Arial" panose="020B0604020202020204" pitchFamily="34" charset="0"/>
              <a:buChar char="•"/>
            </a:pPr>
            <a:r>
              <a:rPr lang="es-CL" dirty="0">
                <a:latin typeface="Calibri" panose="020F0502020204030204" pitchFamily="34" charset="0"/>
                <a:ea typeface="Calibri" panose="020F0502020204030204" pitchFamily="34" charset="0"/>
                <a:cs typeface="Times New Roman" panose="02020603050405020304" pitchFamily="18" charset="0"/>
              </a:rPr>
              <a:t>Destaca el conocimiento aprendido sobre la emergencia climática, algo que esta aún lejano en la realidad sudamericana y que manifiesta las diferencias existentes entre ambas regiones del planeta.</a:t>
            </a:r>
          </a:p>
          <a:p>
            <a:pPr algn="just"/>
            <a:endParaRPr lang="es-CL"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CL" dirty="0"/>
              <a:t>Vinculación de factores tanto territoriales como de gestión municipal, donde la relación entre la administración pública y las empresas privadas se expresa por medio de compromisos específicos que van a permitir mejorar la calidad de vida de la región.  Aspecto muy positivo.</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Capacidad holística de ver al municipio como un todo permite que sus variables sean fácilmente reconocibles por el personal técnico, sin embargo, se debe plantear una estrategia para que esto tenga una salida a la comunidad en general con un lenguaje claro y sencillo. </a:t>
            </a:r>
          </a:p>
        </p:txBody>
      </p:sp>
      <p:sp>
        <p:nvSpPr>
          <p:cNvPr id="10" name="Rectángulo 9">
            <a:extLst>
              <a:ext uri="{FF2B5EF4-FFF2-40B4-BE49-F238E27FC236}">
                <a16:creationId xmlns:a16="http://schemas.microsoft.com/office/drawing/2014/main" id="{72709C69-65FD-4957-A270-55FBE344B378}"/>
              </a:ext>
            </a:extLst>
          </p:cNvPr>
          <p:cNvSpPr/>
          <p:nvPr/>
        </p:nvSpPr>
        <p:spPr>
          <a:xfrm>
            <a:off x="6456040" y="1394374"/>
            <a:ext cx="5400600" cy="4194866"/>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s-CL" dirty="0">
                <a:latin typeface="Calibri" panose="020F0502020204030204" pitchFamily="34" charset="0"/>
                <a:ea typeface="Calibri" panose="020F0502020204030204" pitchFamily="34" charset="0"/>
                <a:cs typeface="Times New Roman" panose="02020603050405020304" pitchFamily="18" charset="0"/>
              </a:rPr>
              <a:t>Equipo multidisciplinario que comparte mediante sus profesiones aportaciones a un plan estratégico de Barcelona, y de su región metropolitana. Este aspecto es el que más se puede destacar, sobretodo en las instancias de trabajo colaborativas donde todas las visiones pueden confluir en medidas que permitan enfrentar las ciudades del futuro.</a:t>
            </a:r>
          </a:p>
          <a:p>
            <a:pPr marL="285750" indent="-285750" algn="just">
              <a:lnSpc>
                <a:spcPct val="107000"/>
              </a:lnSpc>
              <a:spcAft>
                <a:spcPts val="800"/>
              </a:spcAft>
              <a:buFont typeface="Arial" panose="020B0604020202020204" pitchFamily="34" charset="0"/>
              <a:buChar char="•"/>
            </a:pPr>
            <a:endParaRPr lang="es-CL"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s-CL" dirty="0"/>
              <a:t>A nivel personal, la valoración tanto del proyecto como de la configuración del equipo de trabajo es muy buena, sobretodo con la tutora de prácticas la cual siempre mostró una disposición de apoyo al trabajo, y aportaciones fundamentales para el correcto desarrollo de las tareas diarias.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03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11194</TotalTime>
  <Words>1565</Words>
  <Application>Microsoft Office PowerPoint</Application>
  <PresentationFormat>Panorámica</PresentationFormat>
  <Paragraphs>132</Paragraphs>
  <Slides>10</Slides>
  <Notes>10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EMERGENCIA CLIMÁTICA:  ANÁLISIS DE PLANES, DECLARACIONES Y MEDIDAS DE EMERGENCIA CLIMÁTICA.   Zona de estudio: Región metropolitana de Barcelona.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EMERGENCIA CLIMÁTICA:  ANÁLISIS DE PLANES, DECLARACIONES Y MEDIDAS DE EMERGENCIA CLIMÁTICA.   Zona de estudio: Región metropolitana de Barcelona.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Truffello Robledo</dc:creator>
  <cp:lastModifiedBy>Cristobal Herrera Solis</cp:lastModifiedBy>
  <cp:revision>545</cp:revision>
  <dcterms:created xsi:type="dcterms:W3CDTF">2014-07-02T20:10:45Z</dcterms:created>
  <dcterms:modified xsi:type="dcterms:W3CDTF">2020-05-12T17:22:13Z</dcterms:modified>
</cp:coreProperties>
</file>