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2" r:id="rId4"/>
    <p:sldId id="274" r:id="rId5"/>
    <p:sldId id="272" r:id="rId6"/>
    <p:sldId id="273" r:id="rId7"/>
    <p:sldId id="264" r:id="rId8"/>
    <p:sldId id="290" r:id="rId9"/>
    <p:sldId id="291" r:id="rId10"/>
    <p:sldId id="292" r:id="rId11"/>
    <p:sldId id="293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5" r:id="rId21"/>
    <p:sldId id="260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">
          <p15:clr>
            <a:srgbClr val="A4A3A4"/>
          </p15:clr>
        </p15:guide>
        <p15:guide id="2" orient="horz" pos="3964">
          <p15:clr>
            <a:srgbClr val="A4A3A4"/>
          </p15:clr>
        </p15:guide>
        <p15:guide id="3" orient="horz" pos="1654">
          <p15:clr>
            <a:srgbClr val="A4A3A4"/>
          </p15:clr>
        </p15:guide>
        <p15:guide id="4" orient="horz" pos="1021">
          <p15:clr>
            <a:srgbClr val="A4A3A4"/>
          </p15:clr>
        </p15:guide>
        <p15:guide id="5" pos="332">
          <p15:clr>
            <a:srgbClr val="A4A3A4"/>
          </p15:clr>
        </p15:guide>
        <p15:guide id="6" pos="5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ED3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50000"/>
  </p:normalViewPr>
  <p:slideViewPr>
    <p:cSldViewPr snapToGrid="0" snapToObjects="1" showGuides="1">
      <p:cViewPr varScale="1">
        <p:scale>
          <a:sx n="72" d="100"/>
          <a:sy n="72" d="100"/>
        </p:scale>
        <p:origin x="984" y="66"/>
      </p:cViewPr>
      <p:guideLst>
        <p:guide orient="horz" pos="334"/>
        <p:guide orient="horz" pos="3964"/>
        <p:guide orient="horz" pos="1654"/>
        <p:guide orient="horz" pos="1021"/>
        <p:guide pos="332"/>
        <p:guide pos="54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6" d="100"/>
          <a:sy n="126" d="100"/>
        </p:scale>
        <p:origin x="49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FA307-664A-4D40-9EC2-CCDF44757940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55E98-7891-C042-A91E-D766A3C6884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076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2E56F-A70B-0347-9193-AB365C01B523}" type="datetimeFigureOut">
              <a:rPr lang="es-ES_tradnl" smtClean="0"/>
              <a:t>26/02/2020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BD1C-D039-0147-AF64-26879AE3AB0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152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7BD1C-D039-0147-AF64-26879AE3AB0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606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6321552"/>
            <a:ext cx="6601968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6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55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8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12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3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54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1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78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89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64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3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36FD-7081-6F41-88BC-59322CFF7612}" type="datetimeFigureOut">
              <a:rPr lang="es-ES" smtClean="0"/>
              <a:t>26/02/2020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A848-6BE0-A04E-B5FE-625B8629E1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92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1.png"/><Relationship Id="rId1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10.png"/><Relationship Id="rId17" Type="http://schemas.openxmlformats.org/officeDocument/2006/relationships/image" Target="../media/image42.png"/><Relationship Id="rId2" Type="http://schemas.openxmlformats.org/officeDocument/2006/relationships/image" Target="../media/image5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12.png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2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9750" y="0"/>
            <a:ext cx="8058150" cy="1068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9750" y="1335618"/>
            <a:ext cx="8058150" cy="4105714"/>
          </a:xfrm>
          <a:prstGeom prst="rect">
            <a:avLst/>
          </a:prstGeom>
          <a:solidFill>
            <a:srgbClr val="ED3123">
              <a:alpha val="7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539750" y="1335618"/>
            <a:ext cx="4247682" cy="723900"/>
          </a:xfrm>
          <a:prstGeom prst="rect">
            <a:avLst/>
          </a:prstGeom>
          <a:solidFill>
            <a:srgbClr val="ED31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951783" y="2261705"/>
            <a:ext cx="723146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5000" b="1" dirty="0">
                <a:solidFill>
                  <a:schemeClr val="bg1"/>
                </a:solidFill>
              </a:rPr>
              <a:t>Pla d’Actuació Metropolità</a:t>
            </a:r>
          </a:p>
          <a:p>
            <a:endParaRPr lang="es-ES" sz="3000" b="1" dirty="0">
              <a:solidFill>
                <a:schemeClr val="bg1"/>
              </a:solidFill>
            </a:endParaRPr>
          </a:p>
          <a:p>
            <a:r>
              <a:rPr lang="ca-ES" sz="3000" dirty="0">
                <a:solidFill>
                  <a:schemeClr val="bg1"/>
                </a:solidFill>
              </a:rPr>
              <a:t>Mandat</a:t>
            </a:r>
            <a:r>
              <a:rPr lang="es-ES" sz="3000" dirty="0">
                <a:solidFill>
                  <a:schemeClr val="bg1"/>
                </a:solidFill>
              </a:rPr>
              <a:t> 2019 - 2023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78374" y="1471481"/>
            <a:ext cx="3519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FFFFFF"/>
                </a:solidFill>
              </a:rPr>
              <a:t>Barcelona, 27 de </a:t>
            </a:r>
            <a:r>
              <a:rPr lang="ca-ES" sz="2000" dirty="0">
                <a:solidFill>
                  <a:srgbClr val="FFFFFF"/>
                </a:solidFill>
              </a:rPr>
              <a:t>febrer de 2020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" y="5229892"/>
            <a:ext cx="4817175" cy="110848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630" y="342959"/>
            <a:ext cx="2849974" cy="4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5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C66DFE5D-3FDD-ED47-B63B-4DB277AA3C42}"/>
              </a:ext>
            </a:extLst>
          </p:cNvPr>
          <p:cNvSpPr txBox="1"/>
          <p:nvPr/>
        </p:nvSpPr>
        <p:spPr>
          <a:xfrm>
            <a:off x="141296" y="737634"/>
            <a:ext cx="854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FF0000"/>
                </a:solidFill>
              </a:rPr>
              <a:t>Cohesió territorial per una ciutat metropolitana sostenible</a:t>
            </a:r>
          </a:p>
        </p:txBody>
      </p:sp>
      <p:sp>
        <p:nvSpPr>
          <p:cNvPr id="15" name="CuadroTexto 18">
            <a:extLst>
              <a:ext uri="{FF2B5EF4-FFF2-40B4-BE49-F238E27FC236}">
                <a16:creationId xmlns:a16="http://schemas.microsoft.com/office/drawing/2014/main" id="{B5E33F27-46D8-7E41-9671-59E95D6ECB4A}"/>
              </a:ext>
            </a:extLst>
          </p:cNvPr>
          <p:cNvSpPr txBox="1"/>
          <p:nvPr/>
        </p:nvSpPr>
        <p:spPr>
          <a:xfrm>
            <a:off x="781009" y="1813783"/>
            <a:ext cx="3631966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Planificació Urbanística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PDU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Definició de noves centralitats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Transformació de sòl per activitats econòmiques i habitatge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Preservació d’espais naturals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Informació de base per la millora gestió</a:t>
            </a:r>
            <a:r>
              <a:rPr lang="ca-ES" sz="1600" dirty="0">
                <a:solidFill>
                  <a:srgbClr val="58595B"/>
                </a:solidFill>
              </a:rPr>
              <a:t>	</a:t>
            </a:r>
          </a:p>
        </p:txBody>
      </p:sp>
      <p:sp>
        <p:nvSpPr>
          <p:cNvPr id="16" name="CuadroTexto 19">
            <a:extLst>
              <a:ext uri="{FF2B5EF4-FFF2-40B4-BE49-F238E27FC236}">
                <a16:creationId xmlns:a16="http://schemas.microsoft.com/office/drawing/2014/main" id="{9C9E0D62-0628-BC4D-90C6-DF5166FA6BFA}"/>
              </a:ext>
            </a:extLst>
          </p:cNvPr>
          <p:cNvSpPr txBox="1"/>
          <p:nvPr/>
        </p:nvSpPr>
        <p:spPr>
          <a:xfrm>
            <a:off x="4820477" y="1813783"/>
            <a:ext cx="3547193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Infraestructures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Definició d’infraestructures per a la cohesió social i territorial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Creació d’infraestructures per a la sostenibilitat.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Integració d’infraestructures en la realitat urbana</a:t>
            </a:r>
          </a:p>
        </p:txBody>
      </p:sp>
      <p:sp>
        <p:nvSpPr>
          <p:cNvPr id="18" name="CuadroTexto 20">
            <a:extLst>
              <a:ext uri="{FF2B5EF4-FFF2-40B4-BE49-F238E27FC236}">
                <a16:creationId xmlns:a16="http://schemas.microsoft.com/office/drawing/2014/main" id="{72B01F98-0867-9B41-BDF1-07C2C8F8716E}"/>
              </a:ext>
            </a:extLst>
          </p:cNvPr>
          <p:cNvSpPr txBox="1"/>
          <p:nvPr/>
        </p:nvSpPr>
        <p:spPr>
          <a:xfrm>
            <a:off x="781009" y="4228675"/>
            <a:ext cx="3631965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Mobilitat sostenible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Acabament i impuls del Pla de Mobilitat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Lluita contra la contaminació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Transport públic eficient i sostenible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Consolidació tarifació social</a:t>
            </a:r>
            <a:r>
              <a:rPr lang="ca-ES" dirty="0"/>
              <a:t>	</a:t>
            </a:r>
          </a:p>
        </p:txBody>
      </p:sp>
      <p:sp>
        <p:nvSpPr>
          <p:cNvPr id="19" name="CuadroTexto 21">
            <a:extLst>
              <a:ext uri="{FF2B5EF4-FFF2-40B4-BE49-F238E27FC236}">
                <a16:creationId xmlns:a16="http://schemas.microsoft.com/office/drawing/2014/main" id="{BD336745-AF30-4B45-B4A9-36EFFEE9DC49}"/>
              </a:ext>
            </a:extLst>
          </p:cNvPr>
          <p:cNvSpPr txBox="1"/>
          <p:nvPr/>
        </p:nvSpPr>
        <p:spPr>
          <a:xfrm>
            <a:off x="4820477" y="4228674"/>
            <a:ext cx="3547194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Ecologia i sostenibilitat innovadora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Lluita contra canvi climàtic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Suport a la transició energètica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Vetllar per un model sostenible de gestió de l’aigua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Continuar amb un model sostenible de gestió dels residus</a:t>
            </a:r>
          </a:p>
        </p:txBody>
      </p:sp>
    </p:spTree>
    <p:extLst>
      <p:ext uri="{BB962C8B-B14F-4D97-AF65-F5344CB8AC3E}">
        <p14:creationId xmlns:p14="http://schemas.microsoft.com/office/powerpoint/2010/main" val="7669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8285A481-2F11-E249-B483-899724CBBCAF}"/>
              </a:ext>
            </a:extLst>
          </p:cNvPr>
          <p:cNvSpPr txBox="1"/>
          <p:nvPr/>
        </p:nvSpPr>
        <p:spPr>
          <a:xfrm>
            <a:off x="271967" y="718419"/>
            <a:ext cx="846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FF0000"/>
                </a:solidFill>
              </a:rPr>
              <a:t>Governança innovadora i participativa</a:t>
            </a:r>
          </a:p>
        </p:txBody>
      </p:sp>
      <p:sp>
        <p:nvSpPr>
          <p:cNvPr id="11" name="CuadroTexto 20">
            <a:extLst>
              <a:ext uri="{FF2B5EF4-FFF2-40B4-BE49-F238E27FC236}">
                <a16:creationId xmlns:a16="http://schemas.microsoft.com/office/drawing/2014/main" id="{72B01F98-0867-9B41-BDF1-07C2C8F8716E}"/>
              </a:ext>
            </a:extLst>
          </p:cNvPr>
          <p:cNvSpPr txBox="1"/>
          <p:nvPr/>
        </p:nvSpPr>
        <p:spPr>
          <a:xfrm>
            <a:off x="915498" y="1241639"/>
            <a:ext cx="3444444" cy="50783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Governança Innovadora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Major participació dels municipis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Concertació amb la societat civil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Cooperació amb altres administracions  metropolitana.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Augment diàleg amb la ciutadania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Concertació amb actors socials en totes les polítiques metropolitanes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Defensor interessos ciutadania en temes claus com espais naturals, infraestructures, habitatge, mobilitat sostenible…..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Diàleg amb la regió i concertació de serveis</a:t>
            </a: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98020B7-9E70-1741-9C88-1FB033D2D8E3}"/>
              </a:ext>
            </a:extLst>
          </p:cNvPr>
          <p:cNvSpPr txBox="1"/>
          <p:nvPr/>
        </p:nvSpPr>
        <p:spPr>
          <a:xfrm>
            <a:off x="4848255" y="1241639"/>
            <a:ext cx="3405029" cy="50783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Millora de l’administració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Transparència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Modernització general dels serveis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Ampliar el grau de coneixement ciutadà dels serveis i oferir mecanismes de consulta i avaluació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Garantir un accés fàcil, directe, simplificat i eficient als serveis metropolitans.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Implantar Cartes de Serveis necessaris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Garantir el pla d’igualtat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Aprofundir en el sistema de qualitat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Millorar el finançament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Aposta per “</a:t>
            </a:r>
            <a:r>
              <a:rPr lang="ca-ES" dirty="0" err="1">
                <a:solidFill>
                  <a:srgbClr val="58595B"/>
                </a:solidFill>
              </a:rPr>
              <a:t>smart</a:t>
            </a:r>
            <a:r>
              <a:rPr lang="ca-ES" dirty="0">
                <a:solidFill>
                  <a:srgbClr val="58595B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8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5086" y="1433462"/>
            <a:ext cx="823735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a-ES" sz="3000" b="1" dirty="0">
                <a:solidFill>
                  <a:srgbClr val="ED3123"/>
                </a:solidFill>
              </a:rPr>
              <a:t>Presidència i Agència de Transparència: 3 línies d’intervenció:</a:t>
            </a:r>
          </a:p>
          <a:p>
            <a:endParaRPr lang="ca-ES" sz="2000" b="1" dirty="0">
              <a:solidFill>
                <a:srgbClr val="ED3123"/>
              </a:solidFill>
            </a:endParaRP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Governança i coordinació institucional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3000" dirty="0">
              <a:solidFill>
                <a:srgbClr val="58595B"/>
              </a:solidFill>
              <a:cs typeface="Calibri"/>
            </a:endParaRP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Estratègia de l’amiant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3000" dirty="0">
              <a:solidFill>
                <a:srgbClr val="58595B"/>
              </a:solidFill>
              <a:cs typeface="Calibri"/>
            </a:endParaRP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Bon govern i govern obert</a:t>
            </a:r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00" y="3199381"/>
            <a:ext cx="484631" cy="484631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145" y="3191840"/>
            <a:ext cx="492171" cy="492171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763" y="3181321"/>
            <a:ext cx="513207" cy="513207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417" y="3181321"/>
            <a:ext cx="517102" cy="517102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619" y="4278199"/>
            <a:ext cx="502153" cy="502153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064" y="4264001"/>
            <a:ext cx="513207" cy="513207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2763" y="4278199"/>
            <a:ext cx="517693" cy="499009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779" y="5350504"/>
            <a:ext cx="513207" cy="513207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1205" y="5351603"/>
            <a:ext cx="512108" cy="512108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7765" y="5331066"/>
            <a:ext cx="51820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6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52450" y="1022821"/>
            <a:ext cx="82373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a-ES" sz="3000" b="1" dirty="0">
                <a:solidFill>
                  <a:srgbClr val="ED3123"/>
                </a:solidFill>
              </a:rPr>
              <a:t>Territori i Administració: 5 línies</a:t>
            </a:r>
          </a:p>
          <a:p>
            <a:endParaRPr lang="ca-ES" sz="500" b="1" dirty="0">
              <a:solidFill>
                <a:srgbClr val="ED3123"/>
              </a:solidFill>
            </a:endParaRPr>
          </a:p>
          <a:p>
            <a:pPr marL="971550" lvl="1" indent="-514350">
              <a:buFont typeface="+mj-lt"/>
              <a:buAutoNum type="arabicPeriod" startAt="4"/>
            </a:pPr>
            <a:r>
              <a:rPr lang="ca-ES" sz="2000" dirty="0">
                <a:solidFill>
                  <a:srgbClr val="58595B"/>
                </a:solidFill>
              </a:rPr>
              <a:t>Dret a l’habitatge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ca-ES" sz="2000" dirty="0">
              <a:solidFill>
                <a:srgbClr val="58595B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ca-ES" sz="2000" dirty="0">
              <a:solidFill>
                <a:srgbClr val="58595B"/>
              </a:solidFill>
            </a:endParaRPr>
          </a:p>
          <a:p>
            <a:pPr marL="971550" lvl="1" indent="-514350">
              <a:buFont typeface="+mj-lt"/>
              <a:buAutoNum type="arabicPeriod" startAt="5"/>
            </a:pPr>
            <a:r>
              <a:rPr lang="ca-ES" sz="2000" dirty="0">
                <a:solidFill>
                  <a:srgbClr val="58595B"/>
                </a:solidFill>
              </a:rPr>
              <a:t>Coordinació de plans i projectes metropolitans</a:t>
            </a:r>
          </a:p>
          <a:p>
            <a:pPr marL="742950" indent="-742950">
              <a:buFont typeface="+mj-lt"/>
              <a:buAutoNum type="arabicPeriod"/>
            </a:pPr>
            <a:endParaRPr lang="ca-ES" sz="3600" dirty="0">
              <a:solidFill>
                <a:srgbClr val="58595B"/>
              </a:solidFill>
            </a:endParaRPr>
          </a:p>
          <a:p>
            <a:pPr marL="971550" lvl="1" indent="-514350">
              <a:buFont typeface="+mj-lt"/>
              <a:buAutoNum type="arabicPeriod" startAt="6"/>
            </a:pPr>
            <a:r>
              <a:rPr lang="ca-ES" sz="2000" dirty="0">
                <a:solidFill>
                  <a:srgbClr val="58595B"/>
                </a:solidFill>
              </a:rPr>
              <a:t>Preservació d’espais naturals i lliures</a:t>
            </a:r>
          </a:p>
          <a:p>
            <a:pPr marL="514350" indent="-514350">
              <a:buFont typeface="+mj-lt"/>
              <a:buAutoNum type="arabicPeriod"/>
            </a:pPr>
            <a:endParaRPr lang="ca-ES" sz="2000" dirty="0">
              <a:solidFill>
                <a:srgbClr val="58595B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a-ES" sz="2000" dirty="0">
              <a:solidFill>
                <a:srgbClr val="58595B"/>
              </a:solidFill>
            </a:endParaRPr>
          </a:p>
          <a:p>
            <a:pPr marL="971550" lvl="1" indent="-514350">
              <a:buFont typeface="+mj-lt"/>
              <a:buAutoNum type="arabicPeriod" startAt="7"/>
            </a:pPr>
            <a:r>
              <a:rPr lang="ca-ES" sz="2000" dirty="0">
                <a:solidFill>
                  <a:srgbClr val="58595B"/>
                </a:solidFill>
              </a:rPr>
              <a:t>Infraestructures per al desenvolupament sostenible</a:t>
            </a:r>
          </a:p>
          <a:p>
            <a:pPr marL="742950" indent="-742950">
              <a:buFont typeface="+mj-lt"/>
              <a:buAutoNum type="arabicPeriod"/>
            </a:pPr>
            <a:endParaRPr lang="ca-ES" sz="4000" dirty="0">
              <a:solidFill>
                <a:srgbClr val="58595B"/>
              </a:solidFill>
            </a:endParaRPr>
          </a:p>
          <a:p>
            <a:pPr marL="971550" lvl="1" indent="-514350">
              <a:buFont typeface="+mj-lt"/>
              <a:buAutoNum type="arabicPeriod" startAt="8"/>
            </a:pPr>
            <a:r>
              <a:rPr lang="ca-ES" sz="2000" dirty="0">
                <a:solidFill>
                  <a:srgbClr val="58595B"/>
                </a:solidFill>
              </a:rPr>
              <a:t>Modernització de l’administració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11" y="1959157"/>
            <a:ext cx="481845" cy="487722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346" y="1947312"/>
            <a:ext cx="1286367" cy="487722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703" y="1947312"/>
            <a:ext cx="487722" cy="487722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511" y="2805328"/>
            <a:ext cx="2152075" cy="530398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453" y="3748101"/>
            <a:ext cx="498542" cy="498542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9146" y="3748755"/>
            <a:ext cx="517673" cy="517673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2860" y="3763639"/>
            <a:ext cx="498542" cy="498542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534" y="4611215"/>
            <a:ext cx="498542" cy="504622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864" y="4630511"/>
            <a:ext cx="487722" cy="487722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9226" y="4644349"/>
            <a:ext cx="471488" cy="471488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6095" y="5573289"/>
            <a:ext cx="517981" cy="517981"/>
          </a:xfrm>
          <a:prstGeom prst="rect">
            <a:avLst/>
          </a:prstGeom>
        </p:spPr>
      </p:pic>
      <p:pic>
        <p:nvPicPr>
          <p:cNvPr id="21" name="Imatg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9226" y="5573289"/>
            <a:ext cx="215207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0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1975" y="1186121"/>
            <a:ext cx="823735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a-ES" sz="3200" b="1" dirty="0">
                <a:solidFill>
                  <a:srgbClr val="ED3123"/>
                </a:solidFill>
                <a:cs typeface="Calibri"/>
              </a:rPr>
              <a:t>Desenvolupament Social i Econòmic: 2 línies</a:t>
            </a:r>
          </a:p>
          <a:p>
            <a:endParaRPr lang="ca-ES" sz="1500" b="1" dirty="0">
              <a:solidFill>
                <a:srgbClr val="ED3123"/>
              </a:solidFill>
            </a:endParaRPr>
          </a:p>
          <a:p>
            <a:pPr marL="914400" lvl="1" indent="-457200">
              <a:buFont typeface="+mj-lt"/>
              <a:buAutoNum type="arabicPeriod" startAt="3"/>
            </a:pPr>
            <a:endParaRPr lang="ca-ES" sz="2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buFont typeface="+mj-lt"/>
              <a:buAutoNum type="arabicPeriod" startAt="9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Cohesió territorial i lluita contra les desigualtats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58595B"/>
              </a:solidFill>
              <a:cs typeface="Calibri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58595B"/>
              </a:solidFill>
              <a:cs typeface="Calibri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buFont typeface="+mj-lt"/>
              <a:buAutoNum type="arabicPeriod" startAt="10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Creixement inclusiu i potenciació de l’Agència Metropolitana de Desenvolupament Econòmic</a:t>
            </a:r>
          </a:p>
          <a:p>
            <a:pPr lvl="2"/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32" y="2769588"/>
            <a:ext cx="471488" cy="471488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27" y="2754688"/>
            <a:ext cx="471488" cy="47148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77" y="2754688"/>
            <a:ext cx="471488" cy="47148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792" y="2751053"/>
            <a:ext cx="471488" cy="471488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598" y="2752149"/>
            <a:ext cx="471488" cy="471488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4737" y="2769101"/>
            <a:ext cx="471488" cy="471488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7408" y="2767684"/>
            <a:ext cx="471488" cy="471488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8348" y="2772049"/>
            <a:ext cx="471488" cy="471488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632" y="4343814"/>
            <a:ext cx="471488" cy="471488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4431" y="4348726"/>
            <a:ext cx="471488" cy="471488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083" y="4343814"/>
            <a:ext cx="471488" cy="471488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5735" y="4343814"/>
            <a:ext cx="471488" cy="471488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8352" y="4343814"/>
            <a:ext cx="471488" cy="471488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0969" y="4348726"/>
            <a:ext cx="471488" cy="471488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1705" y="4343814"/>
            <a:ext cx="471488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9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1975" y="1186121"/>
            <a:ext cx="823735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a-ES" sz="3000" b="1" dirty="0">
                <a:solidFill>
                  <a:srgbClr val="ED3123"/>
                </a:solidFill>
              </a:rPr>
              <a:t>Mobilitat, Transport i Sostenibilitat: 3 línies</a:t>
            </a:r>
          </a:p>
          <a:p>
            <a:pPr marL="514350" indent="-514350">
              <a:buFont typeface="+mj-lt"/>
              <a:buAutoNum type="arabicPeriod" startAt="4"/>
            </a:pPr>
            <a:endParaRPr lang="ca-ES" sz="3000" b="1" dirty="0">
              <a:solidFill>
                <a:srgbClr val="ED3123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1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Impuls de la mobilitat sostenible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1"/>
            </a:pPr>
            <a:endParaRPr lang="ca-ES" sz="2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1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governança del transport i la mobilitat amb garanties de finançament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1"/>
            </a:pPr>
            <a:endParaRPr lang="ca-ES" sz="3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1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Gestió eficient i innovadora del transport públic</a:t>
            </a:r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pic>
        <p:nvPicPr>
          <p:cNvPr id="3074" name="Imagen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16" y="4639309"/>
            <a:ext cx="561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28" y="4620259"/>
            <a:ext cx="542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n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54" y="4620259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Imagen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61" y="4608289"/>
            <a:ext cx="561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n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6" y="3579038"/>
            <a:ext cx="542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Imagen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71" y="3567296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Imagen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965" y="3579038"/>
            <a:ext cx="561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749" y="2602837"/>
            <a:ext cx="471488" cy="47148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454" y="2602837"/>
            <a:ext cx="471488" cy="47148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1894" y="2619007"/>
            <a:ext cx="471488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39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1975" y="1186121"/>
            <a:ext cx="823735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a-ES" sz="3000" b="1" dirty="0">
                <a:solidFill>
                  <a:srgbClr val="ED3123"/>
                </a:solidFill>
              </a:rPr>
              <a:t>Ecologia: 4 línies </a:t>
            </a:r>
          </a:p>
          <a:p>
            <a:pPr marL="514350" indent="-514350">
              <a:buFont typeface="+mj-lt"/>
              <a:buAutoNum type="arabicPeriod" startAt="5"/>
            </a:pPr>
            <a:endParaRPr lang="ca-ES" sz="3000" b="1" dirty="0">
              <a:solidFill>
                <a:srgbClr val="ED3123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Canvi climàtic i transició energètica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4"/>
            </a:pPr>
            <a:endParaRPr lang="ca-ES" sz="2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Educació ambiental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4"/>
            </a:pPr>
            <a:endParaRPr lang="ca-ES" sz="2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Prevenció i gestió de residus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4"/>
            </a:pPr>
            <a:endParaRPr lang="ca-ES" sz="2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Pla director del cicle de l’aigua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a-ES" sz="2000" dirty="0">
              <a:solidFill>
                <a:srgbClr val="58595B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pic>
        <p:nvPicPr>
          <p:cNvPr id="4099" name="Imagen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78" y="3490880"/>
            <a:ext cx="542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Imagen 94" descr="Imagen que contiene exterior&#10;&#10;Descripción generada automá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28" y="2576963"/>
            <a:ext cx="5334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Imagen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7" y="2572812"/>
            <a:ext cx="56197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Imagen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96" y="2578145"/>
            <a:ext cx="561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86" y="4426290"/>
            <a:ext cx="527048" cy="5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Imagen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63" y="3474253"/>
            <a:ext cx="561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792" y="2576963"/>
            <a:ext cx="497348" cy="49734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859" y="2613293"/>
            <a:ext cx="471488" cy="47148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0092" y="3509972"/>
            <a:ext cx="507206" cy="507206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3009" y="3512010"/>
            <a:ext cx="505168" cy="505168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6323" y="4439521"/>
            <a:ext cx="471488" cy="471488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0255" y="4496008"/>
            <a:ext cx="471488" cy="471488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6963" y="4484765"/>
            <a:ext cx="469433" cy="469433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5652" y="5346670"/>
            <a:ext cx="471488" cy="471488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0597" y="5307927"/>
            <a:ext cx="530398" cy="542591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4657" y="5315243"/>
            <a:ext cx="566977" cy="554784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4987" y="5327436"/>
            <a:ext cx="560881" cy="542591"/>
          </a:xfrm>
          <a:prstGeom prst="rect">
            <a:avLst/>
          </a:prstGeom>
        </p:spPr>
      </p:pic>
      <p:pic>
        <p:nvPicPr>
          <p:cNvPr id="22" name="Imatg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58279" y="4450764"/>
            <a:ext cx="471488" cy="471488"/>
          </a:xfrm>
          <a:prstGeom prst="rect">
            <a:avLst/>
          </a:prstGeom>
        </p:spPr>
      </p:pic>
      <p:pic>
        <p:nvPicPr>
          <p:cNvPr id="23" name="Imatg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4987" y="4439521"/>
            <a:ext cx="46943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1975" y="1186121"/>
            <a:ext cx="8237357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ca-ES" sz="3000" b="1" dirty="0">
                <a:solidFill>
                  <a:srgbClr val="ED3123"/>
                </a:solidFill>
              </a:rPr>
              <a:t>Desenvolupament de polítiques urbanístiques</a:t>
            </a:r>
          </a:p>
          <a:p>
            <a:pPr marL="514350" indent="-514350">
              <a:buFont typeface="+mj-lt"/>
              <a:buAutoNum type="arabicPeriod" startAt="6"/>
            </a:pPr>
            <a:endParaRPr lang="ca-ES" sz="3000" b="1" dirty="0">
              <a:solidFill>
                <a:srgbClr val="ED3123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8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Planificació metropolitana i suport estratègic</a:t>
            </a:r>
          </a:p>
          <a:p>
            <a:pPr marL="1200150" lvl="1" indent="-74295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8"/>
            </a:pPr>
            <a:endParaRPr lang="ca-ES" sz="4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8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Competències reglades i suport tècnic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8"/>
            </a:pPr>
            <a:endParaRPr lang="ca-ES" sz="4000" dirty="0">
              <a:solidFill>
                <a:srgbClr val="58595B"/>
              </a:solidFill>
              <a:cs typeface="Calibri"/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18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Informació territorial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pic>
        <p:nvPicPr>
          <p:cNvPr id="5131" name="Imagen 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65" y="4682553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652" y="2583473"/>
            <a:ext cx="471488" cy="47148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093" y="2583473"/>
            <a:ext cx="471488" cy="47148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565" y="2583473"/>
            <a:ext cx="471488" cy="471488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207" y="3646048"/>
            <a:ext cx="2353260" cy="469433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2207" y="4760955"/>
            <a:ext cx="142658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1975" y="1186121"/>
            <a:ext cx="823735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ca-ES" sz="3000" b="1" dirty="0">
                <a:solidFill>
                  <a:srgbClr val="ED3123"/>
                </a:solidFill>
              </a:rPr>
              <a:t>Planificació Estratègica</a:t>
            </a:r>
          </a:p>
          <a:p>
            <a:endParaRPr lang="ca-ES" sz="1400" b="1" dirty="0">
              <a:solidFill>
                <a:srgbClr val="ED3123"/>
              </a:solidFill>
            </a:endParaRPr>
          </a:p>
          <a:p>
            <a:pPr marL="914400" lvl="1" indent="-457200">
              <a:buFont typeface="+mj-lt"/>
              <a:buAutoNum type="arabicPeriod" startAt="21"/>
            </a:pPr>
            <a:r>
              <a:rPr lang="ca-ES" sz="2000" dirty="0">
                <a:solidFill>
                  <a:srgbClr val="58595B"/>
                </a:solidFill>
              </a:rPr>
              <a:t>Instruments de reflexió i gestió de l’AMB</a:t>
            </a:r>
          </a:p>
          <a:p>
            <a:pPr marL="914400" lvl="1" indent="-457200">
              <a:buFont typeface="+mj-lt"/>
              <a:buAutoNum type="arabicPeriod" startAt="21"/>
            </a:pPr>
            <a:endParaRPr lang="ca-ES" sz="50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 startAt="21"/>
            </a:pPr>
            <a:r>
              <a:rPr lang="ca-ES" sz="2000" dirty="0">
                <a:solidFill>
                  <a:srgbClr val="58595B"/>
                </a:solidFill>
              </a:rPr>
              <a:t>dades socioeconòmiques i espacials</a:t>
            </a:r>
          </a:p>
          <a:p>
            <a:pPr marL="914400" lvl="1" indent="-457200">
              <a:buFont typeface="+mj-lt"/>
              <a:buAutoNum type="arabicPeriod" startAt="21"/>
            </a:pPr>
            <a:endParaRPr lang="ca-ES" sz="5000" dirty="0">
              <a:solidFill>
                <a:srgbClr val="58595B"/>
              </a:solidFill>
            </a:endParaRPr>
          </a:p>
          <a:p>
            <a:pPr marL="914400" lvl="1" indent="-457200">
              <a:buFont typeface="+mj-lt"/>
              <a:buAutoNum type="arabicPeriod" startAt="21"/>
            </a:pPr>
            <a:r>
              <a:rPr lang="ca-ES" sz="2000" dirty="0">
                <a:solidFill>
                  <a:srgbClr val="58595B"/>
                </a:solidFill>
              </a:rPr>
              <a:t>governança i participació metropolitanes i dels organismes vinculats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pic>
        <p:nvPicPr>
          <p:cNvPr id="6154" name="Imagen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81" y="2271326"/>
            <a:ext cx="5429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Imagen 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55" y="2286019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Imagen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54" y="2295544"/>
            <a:ext cx="5619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360" y="3429097"/>
            <a:ext cx="2688569" cy="566977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360" y="4509300"/>
            <a:ext cx="268856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61975" y="1186121"/>
            <a:ext cx="82373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ca-ES" sz="3000" b="1" dirty="0">
                <a:solidFill>
                  <a:srgbClr val="ED3123"/>
                </a:solidFill>
              </a:rPr>
              <a:t>Relacions Internacionals i de Cooperació: 1 línia</a:t>
            </a:r>
            <a:endParaRPr lang="ca-ES" sz="2000" dirty="0">
              <a:solidFill>
                <a:srgbClr val="58595B"/>
              </a:solidFill>
            </a:endParaRPr>
          </a:p>
          <a:p>
            <a:pPr marL="914400" lvl="1" indent="-457200">
              <a:spcBef>
                <a:spcPts val="2400"/>
              </a:spcBef>
              <a:spcAft>
                <a:spcPts val="600"/>
              </a:spcAft>
              <a:buFont typeface="+mj-lt"/>
              <a:buAutoNum type="arabicPeriod" startAt="24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Projecció exterior de  l’AMB i cooperació amb altres àrees urbanes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477" y="2512404"/>
            <a:ext cx="471488" cy="471488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716" y="2512404"/>
            <a:ext cx="471488" cy="47148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955" y="2512404"/>
            <a:ext cx="471488" cy="47148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794" y="2512404"/>
            <a:ext cx="471488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1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5086" y="1433462"/>
            <a:ext cx="823735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000" b="1" dirty="0">
                <a:solidFill>
                  <a:srgbClr val="ED3123"/>
                </a:solidFill>
              </a:rPr>
              <a:t>Presentació</a:t>
            </a:r>
            <a:endParaRPr lang="ca-ES" sz="2000" dirty="0">
              <a:solidFill>
                <a:srgbClr val="58595B"/>
              </a:solidFill>
            </a:endParaRPr>
          </a:p>
          <a:p>
            <a:endParaRPr lang="es-ES" sz="2000" dirty="0">
              <a:solidFill>
                <a:srgbClr val="58595B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58595B"/>
                </a:solidFill>
                <a:latin typeface="Calibri"/>
                <a:cs typeface="Calibri"/>
              </a:rPr>
              <a:t>Parteix</a:t>
            </a:r>
            <a:r>
              <a:rPr lang="fr-FR" sz="2400" dirty="0">
                <a:solidFill>
                  <a:srgbClr val="58595B"/>
                </a:solidFill>
                <a:latin typeface="Calibri"/>
                <a:cs typeface="Calibri"/>
              </a:rPr>
              <a:t> de </a:t>
            </a:r>
            <a:r>
              <a:rPr lang="es-ES" sz="2400" dirty="0" err="1">
                <a:solidFill>
                  <a:srgbClr val="58595B"/>
                </a:solidFill>
                <a:latin typeface="Calibri"/>
                <a:cs typeface="Calibri"/>
              </a:rPr>
              <a:t>l’acord</a:t>
            </a:r>
            <a:r>
              <a:rPr lang="es-ES" sz="2400" dirty="0">
                <a:solidFill>
                  <a:srgbClr val="58595B"/>
                </a:solidFill>
                <a:latin typeface="Calibri"/>
                <a:cs typeface="Calibri"/>
              </a:rPr>
              <a:t> </a:t>
            </a:r>
            <a:r>
              <a:rPr lang="ca-ES" sz="2400" dirty="0">
                <a:solidFill>
                  <a:srgbClr val="58595B"/>
                </a:solidFill>
                <a:cs typeface="Calibri"/>
              </a:rPr>
              <a:t>del Govern metropolità per al mandat 2019-2023.</a:t>
            </a:r>
            <a:endParaRPr lang="ca-ES" sz="2400" dirty="0">
              <a:solidFill>
                <a:srgbClr val="58595B"/>
              </a:solidFill>
              <a:latin typeface="Calibri"/>
              <a:cs typeface="Calibri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58595B"/>
                </a:solidFill>
                <a:cs typeface="Calibri"/>
              </a:rPr>
              <a:t>Recull els objectius de caire estratègic</a:t>
            </a:r>
            <a:r>
              <a:rPr lang="ca-ES" sz="2400" dirty="0">
                <a:solidFill>
                  <a:srgbClr val="58595B"/>
                </a:solidFill>
                <a:latin typeface="Calibri"/>
                <a:cs typeface="Calibri"/>
              </a:rPr>
              <a:t> acordats.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58595B"/>
                </a:solidFill>
                <a:cs typeface="Calibri"/>
              </a:rPr>
              <a:t>Alineat amb els objectius de desenvolupament sostenible de les Nacions Unides (ODS).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400" dirty="0">
                <a:solidFill>
                  <a:srgbClr val="58595B"/>
                </a:solidFill>
                <a:cs typeface="Calibri"/>
              </a:rPr>
              <a:t>Compta amb un procés de consulta i participació dels agents i actors que operen al territori metropolità.</a:t>
            </a:r>
            <a:br>
              <a:rPr lang="fr-FR" sz="2400" dirty="0">
                <a:solidFill>
                  <a:srgbClr val="58595B"/>
                </a:solidFill>
                <a:cs typeface="Calibri"/>
              </a:rPr>
            </a:br>
            <a:endParaRPr lang="es-ES" sz="2400" dirty="0">
              <a:solidFill>
                <a:srgbClr val="58595B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5086" y="1433462"/>
            <a:ext cx="836887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000" b="1" dirty="0">
                <a:solidFill>
                  <a:srgbClr val="ED3123"/>
                </a:solidFill>
              </a:rPr>
              <a:t>Sessions de participació</a:t>
            </a:r>
            <a:endParaRPr lang="ca-ES" sz="2000" dirty="0">
              <a:solidFill>
                <a:srgbClr val="58595B"/>
              </a:solidFill>
            </a:endParaRPr>
          </a:p>
          <a:p>
            <a:endParaRPr lang="ca-ES" sz="2000" dirty="0">
              <a:solidFill>
                <a:srgbClr val="58595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	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Mobilitat i Transport: 12 de febrer a les 9:30h.</a:t>
            </a: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	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Desenvolupament Social i Econòmic: 13 de febrer a les 9:30h.</a:t>
            </a: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	Ecologia: 20 de febrer a les 9:30h.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Territori, Planificació Urbanística i Espai Públic: 26 de febrer a les 9:30h.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Planificació Estratègica, Internacional i Cooperació i Presidència: 26 de 	febrer a les 12:00h.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Sessió específica pel PEMB: 27 de febrer a les 10:00h</a:t>
            </a:r>
            <a:r>
              <a:rPr lang="ca-ES" sz="2000">
                <a:solidFill>
                  <a:srgbClr val="58595B"/>
                </a:solidFill>
                <a:cs typeface="Calibri"/>
              </a:rPr>
              <a:t>, Canòdrom - 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Parc </a:t>
            </a:r>
            <a:r>
              <a:rPr lang="ca-ES" sz="2000">
                <a:solidFill>
                  <a:srgbClr val="58595B"/>
                </a:solidFill>
                <a:cs typeface="Calibri"/>
              </a:rPr>
              <a:t>de 	Recerca Creativa</a:t>
            </a:r>
            <a:endParaRPr lang="ca-ES" sz="2000" dirty="0">
              <a:solidFill>
                <a:srgbClr val="58595B"/>
              </a:solidFill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Sessió oberta ciutadania i entitats cíviques: 4 de març a les 18:00, seu CCB</a:t>
            </a: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2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13" y="4220105"/>
            <a:ext cx="2849974" cy="41216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5086" y="2261318"/>
            <a:ext cx="8237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000" b="1" dirty="0">
                <a:solidFill>
                  <a:srgbClr val="ED3123"/>
                </a:solidFill>
              </a:rPr>
              <a:t>Moltes gràcies!</a:t>
            </a:r>
          </a:p>
        </p:txBody>
      </p:sp>
    </p:spTree>
    <p:extLst>
      <p:ext uri="{BB962C8B-B14F-4D97-AF65-F5344CB8AC3E}">
        <p14:creationId xmlns:p14="http://schemas.microsoft.com/office/powerpoint/2010/main" val="419527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5086" y="1433462"/>
            <a:ext cx="823735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dirty="0">
                <a:solidFill>
                  <a:srgbClr val="ED3123"/>
                </a:solidFill>
              </a:rPr>
              <a:t>Marc general del PAM</a:t>
            </a:r>
            <a:endParaRPr lang="ca-ES" sz="2000" dirty="0">
              <a:solidFill>
                <a:srgbClr val="58595B"/>
              </a:solidFill>
            </a:endParaRPr>
          </a:p>
          <a:p>
            <a:endParaRPr lang="es-ES" sz="2000" dirty="0">
              <a:solidFill>
                <a:srgbClr val="58595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58595B"/>
                </a:solidFill>
                <a:latin typeface="Calibri"/>
                <a:cs typeface="Calibri"/>
              </a:rPr>
              <a:t>–	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Territori </a:t>
            </a:r>
            <a:r>
              <a:rPr lang="es-ES" sz="2000" dirty="0">
                <a:solidFill>
                  <a:srgbClr val="58595B"/>
                </a:solidFill>
                <a:cs typeface="Calibri"/>
              </a:rPr>
              <a:t>que 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durant els darrers anys </a:t>
            </a:r>
            <a:r>
              <a:rPr lang="es-ES" sz="2000" dirty="0">
                <a:solidFill>
                  <a:srgbClr val="58595B"/>
                </a:solidFill>
                <a:cs typeface="Calibri"/>
              </a:rPr>
              <a:t>ha 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viscut una gran transformació.</a:t>
            </a: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	Hi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 conviuen diverses realitats urbanes, socials, econòmiques, territorials, 	educatives i culturals</a:t>
            </a: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	Potencialitat reconeguda arreu per la seva capacitat de consens, 	innovació, creativitat, adaptació als canvis i impuls de projectes de 	cohesió social, prosperitat i progrés.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Nova realitat institucional que abasta un àmbit territorial que  	comparteixen la ciutat de Barcelona i els 35 municipis que l’envolten.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Espai complex, dinàmic i amb una forta necessitat de coordinació i 	complementarietat.</a:t>
            </a:r>
            <a:br>
              <a:rPr lang="fr-FR" sz="2000" dirty="0">
                <a:solidFill>
                  <a:srgbClr val="58595B"/>
                </a:solidFill>
                <a:cs typeface="Calibri"/>
              </a:rPr>
            </a:br>
            <a:endParaRPr lang="es-ES" sz="2000" dirty="0">
              <a:solidFill>
                <a:srgbClr val="58595B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5086" y="1433462"/>
            <a:ext cx="823735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000" b="1" dirty="0">
                <a:solidFill>
                  <a:srgbClr val="ED3123"/>
                </a:solidFill>
              </a:rPr>
              <a:t>Principals temes clau </a:t>
            </a:r>
            <a:endParaRPr lang="ca-ES" sz="2000" dirty="0">
              <a:solidFill>
                <a:srgbClr val="58595B"/>
              </a:solidFill>
            </a:endParaRPr>
          </a:p>
          <a:p>
            <a:endParaRPr lang="ca-ES" sz="2000" dirty="0">
              <a:solidFill>
                <a:srgbClr val="58595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	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Necessitat d’atacar els problemes de desigualtat i cohesió social i 	territorial.</a:t>
            </a: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	Abordar els més importants reptes en matèria d’habitatge.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	Enfocar els reptes de la sostenibilitat en tots els aspectes, especialment 	en la mobilitat, el tractament de residus, l’aigua, l’aire, combatent el canvi 	climàtic.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Cercar mecanismes per garantir un creixement inclusiu, innovador i que 	beneficiï al conjunt de la població del territori.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Trobar un camí per enfortir i </a:t>
            </a:r>
            <a:r>
              <a:rPr lang="ca-ES" sz="2000" dirty="0" err="1">
                <a:solidFill>
                  <a:srgbClr val="58595B"/>
                </a:solidFill>
                <a:cs typeface="Calibri"/>
              </a:rPr>
              <a:t>empoderar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 a la institució i a la ciutadania del 	territori</a:t>
            </a: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5086" y="1433462"/>
            <a:ext cx="833265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000" b="1" dirty="0">
                <a:solidFill>
                  <a:srgbClr val="ED3123"/>
                </a:solidFill>
              </a:rPr>
              <a:t>Acció del Govern Metropolità: Principis orientadors </a:t>
            </a:r>
            <a:endParaRPr lang="ca-ES" sz="3000" dirty="0">
              <a:solidFill>
                <a:srgbClr val="58595B"/>
              </a:solidFill>
            </a:endParaRPr>
          </a:p>
          <a:p>
            <a:endParaRPr lang="ca-ES" sz="2000" dirty="0">
              <a:solidFill>
                <a:srgbClr val="58595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	Promoure una metròpolis territorialment vertebrada i socialment 	cohesionada.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Desplegar una bona oferta d’habitatge assequible i de qualitat de vida als 	barris.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Impulsar una mobilitat sostenible i de baixes emissions.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Desenvolupar una política de preservació dels recursos naturals en el 	marc d’un medi ambient de qualitat.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 –	Afrontar l’emergència climàtica.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 </a:t>
            </a:r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25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5086" y="1433462"/>
            <a:ext cx="834453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000" b="1" dirty="0">
                <a:solidFill>
                  <a:srgbClr val="ED3123"/>
                </a:solidFill>
              </a:rPr>
              <a:t>Acció del Govern Metropolità: Principis orientadors </a:t>
            </a:r>
            <a:endParaRPr lang="ca-ES" sz="3000" dirty="0">
              <a:solidFill>
                <a:srgbClr val="58595B"/>
              </a:solidFill>
            </a:endParaRPr>
          </a:p>
          <a:p>
            <a:endParaRPr lang="ca-ES" sz="2000" dirty="0">
              <a:solidFill>
                <a:srgbClr val="58595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latin typeface="Calibri"/>
                <a:cs typeface="Calibri"/>
              </a:rPr>
              <a:t>–</a:t>
            </a:r>
            <a:r>
              <a:rPr lang="ca-ES" sz="2000" dirty="0">
                <a:solidFill>
                  <a:srgbClr val="58595B"/>
                </a:solidFill>
                <a:cs typeface="Calibri"/>
              </a:rPr>
              <a:t>	Potenciar un model d’activitat econòmica com a motor de l’ocupació.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–	Consolidar un sistema de finançament estable.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 –	Garantir un model de governança des de la proximitat i la participació 	ciutadana.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 –	Propiciar un projecte que coopera i es concerta amb la resta de la regió 	metropolitana de Barcelona, amb els agents socials i econòmics i amb les 	institucions del país.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  –	Construir un model metropolità en plena alineació amb els objectius de 	desenvolupament sostenible (ODS) de les Nacions Unides. </a:t>
            </a:r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8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55086" y="1433462"/>
            <a:ext cx="823735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000" b="1" dirty="0">
                <a:solidFill>
                  <a:srgbClr val="ED3123"/>
                </a:solidFill>
              </a:rPr>
              <a:t>El PAM 2019-2023 s’organitza en 8 àmbits i 24 línies d’intervenció associades amb els ODS</a:t>
            </a:r>
          </a:p>
          <a:p>
            <a:endParaRPr lang="ca-ES" sz="3000" b="1" dirty="0">
              <a:solidFill>
                <a:srgbClr val="ED3123"/>
              </a:solidFill>
            </a:endParaRP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Presidència i Agència de Transparència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Territori i Administració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Desenvolupament Social i Econòmic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Mobilitat, Transport i Sostenibilitat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Ecologia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Desenvolupament de Polítiques Urbanístiques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Planificació Estratègica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ca-ES" sz="2000" dirty="0">
                <a:solidFill>
                  <a:srgbClr val="58595B"/>
                </a:solidFill>
                <a:cs typeface="Calibri"/>
              </a:rPr>
              <a:t>Relacions Internacionals i de Cooperació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ca-ES" sz="2000" dirty="0">
                <a:solidFill>
                  <a:srgbClr val="58595B"/>
                </a:solidFill>
                <a:cs typeface="Calibri"/>
              </a:rPr>
            </a:br>
            <a:endParaRPr lang="ca-ES" sz="2000" dirty="0">
              <a:solidFill>
                <a:srgbClr val="58595B"/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7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sp>
        <p:nvSpPr>
          <p:cNvPr id="5" name="CuadroTexto 18">
            <a:extLst>
              <a:ext uri="{FF2B5EF4-FFF2-40B4-BE49-F238E27FC236}">
                <a16:creationId xmlns:a16="http://schemas.microsoft.com/office/drawing/2014/main" id="{B5E33F27-46D8-7E41-9671-59E95D6ECB4A}"/>
              </a:ext>
            </a:extLst>
          </p:cNvPr>
          <p:cNvSpPr txBox="1"/>
          <p:nvPr/>
        </p:nvSpPr>
        <p:spPr>
          <a:xfrm>
            <a:off x="1008890" y="4167592"/>
            <a:ext cx="3180454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Suport a l’economia local d’empreses i emprenedors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Suport serveis locals per promoure emprenedoria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PAES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Comerç i turisme</a:t>
            </a:r>
            <a:endParaRPr lang="ca-ES" sz="1600" dirty="0">
              <a:solidFill>
                <a:srgbClr val="58595B"/>
              </a:solidFill>
            </a:endParaRPr>
          </a:p>
        </p:txBody>
      </p:sp>
      <p:sp>
        <p:nvSpPr>
          <p:cNvPr id="6" name="CuadroTexto 19">
            <a:extLst>
              <a:ext uri="{FF2B5EF4-FFF2-40B4-BE49-F238E27FC236}">
                <a16:creationId xmlns:a16="http://schemas.microsoft.com/office/drawing/2014/main" id="{9C9E0D62-0628-BC4D-90C6-DF5166FA6BFA}"/>
              </a:ext>
            </a:extLst>
          </p:cNvPr>
          <p:cNvSpPr txBox="1"/>
          <p:nvPr/>
        </p:nvSpPr>
        <p:spPr>
          <a:xfrm>
            <a:off x="4858936" y="4167591"/>
            <a:ext cx="3180454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Internacionalització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Captació Inversions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Suport Pimes internacional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Promoció sòl industrial i sostenible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Promoció sòl industrial i d’activitat econòmica</a:t>
            </a:r>
            <a:endParaRPr lang="ca-ES" sz="1600" dirty="0">
              <a:solidFill>
                <a:srgbClr val="58595B"/>
              </a:solidFill>
            </a:endParaRPr>
          </a:p>
        </p:txBody>
      </p:sp>
      <p:sp>
        <p:nvSpPr>
          <p:cNvPr id="7" name="CuadroTexto 20">
            <a:extLst>
              <a:ext uri="{FF2B5EF4-FFF2-40B4-BE49-F238E27FC236}">
                <a16:creationId xmlns:a16="http://schemas.microsoft.com/office/drawing/2014/main" id="{72B01F98-0867-9B41-BDF1-07C2C8F8716E}"/>
              </a:ext>
            </a:extLst>
          </p:cNvPr>
          <p:cNvSpPr txBox="1"/>
          <p:nvPr/>
        </p:nvSpPr>
        <p:spPr>
          <a:xfrm>
            <a:off x="1008890" y="1698462"/>
            <a:ext cx="3180454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Economia Social i Solidària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Economia social, cooperativa,….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Alimentació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Polítiques de suport a la producció agroalimentària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Economia Circular</a:t>
            </a:r>
            <a:endParaRPr lang="ca-ES" sz="1600" dirty="0">
              <a:solidFill>
                <a:srgbClr val="58595B"/>
              </a:solidFill>
            </a:endParaRPr>
          </a:p>
        </p:txBody>
      </p:sp>
      <p:sp>
        <p:nvSpPr>
          <p:cNvPr id="8" name="CuadroTexto 21">
            <a:extLst>
              <a:ext uri="{FF2B5EF4-FFF2-40B4-BE49-F238E27FC236}">
                <a16:creationId xmlns:a16="http://schemas.microsoft.com/office/drawing/2014/main" id="{BD336745-AF30-4B45-B4A9-36EFFEE9DC49}"/>
              </a:ext>
            </a:extLst>
          </p:cNvPr>
          <p:cNvSpPr txBox="1"/>
          <p:nvPr/>
        </p:nvSpPr>
        <p:spPr>
          <a:xfrm>
            <a:off x="4742323" y="1698462"/>
            <a:ext cx="3180454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Innovació Social i Tecnològica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Innovació social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Innovació tecnològica i potenciació talent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Talent femení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ca-ES" dirty="0"/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EDA0F970-9F3D-7148-96E8-285A8E6747BE}"/>
              </a:ext>
            </a:extLst>
          </p:cNvPr>
          <p:cNvSpPr txBox="1"/>
          <p:nvPr/>
        </p:nvSpPr>
        <p:spPr>
          <a:xfrm>
            <a:off x="445680" y="860103"/>
            <a:ext cx="885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FF0000"/>
                </a:solidFill>
              </a:rPr>
              <a:t>Creixement inclusiu, sostenible i participatiu</a:t>
            </a:r>
          </a:p>
        </p:txBody>
      </p:sp>
    </p:spTree>
    <p:extLst>
      <p:ext uri="{BB962C8B-B14F-4D97-AF65-F5344CB8AC3E}">
        <p14:creationId xmlns:p14="http://schemas.microsoft.com/office/powerpoint/2010/main" val="6985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45680" y="349828"/>
            <a:ext cx="2639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dirty="0">
                <a:solidFill>
                  <a:srgbClr val="58595B"/>
                </a:solidFill>
              </a:rPr>
              <a:t>PLA D’ACTUACIÓ METROPOLITÀ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47" y="322185"/>
            <a:ext cx="3320096" cy="471460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F78DB979-A31D-CE47-B1D4-D8FD99C8336C}"/>
              </a:ext>
            </a:extLst>
          </p:cNvPr>
          <p:cNvSpPr txBox="1"/>
          <p:nvPr/>
        </p:nvSpPr>
        <p:spPr>
          <a:xfrm>
            <a:off x="398469" y="940361"/>
            <a:ext cx="916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solidFill>
                  <a:srgbClr val="FF0000"/>
                </a:solidFill>
              </a:rPr>
              <a:t>Cohesió social per una metròpolis de progrés</a:t>
            </a:r>
          </a:p>
        </p:txBody>
      </p:sp>
      <p:sp>
        <p:nvSpPr>
          <p:cNvPr id="11" name="CuadroTexto 18">
            <a:extLst>
              <a:ext uri="{FF2B5EF4-FFF2-40B4-BE49-F238E27FC236}">
                <a16:creationId xmlns:a16="http://schemas.microsoft.com/office/drawing/2014/main" id="{B5E33F27-46D8-7E41-9671-59E95D6ECB4A}"/>
              </a:ext>
            </a:extLst>
          </p:cNvPr>
          <p:cNvSpPr txBox="1"/>
          <p:nvPr/>
        </p:nvSpPr>
        <p:spPr>
          <a:xfrm>
            <a:off x="857250" y="1752550"/>
            <a:ext cx="3334703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58595B"/>
                </a:solidFill>
              </a:rPr>
              <a:t>Empoderament</a:t>
            </a:r>
            <a:r>
              <a:rPr lang="ca-ES" b="1" dirty="0">
                <a:solidFill>
                  <a:srgbClr val="58595B"/>
                </a:solidFill>
              </a:rPr>
              <a:t> persones i territoris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Polítiques Actives (ocupació , inserció, salari de referència)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Polítiques  de gènere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Projectes de suport al teixit social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Formació Professional</a:t>
            </a:r>
            <a:endParaRPr lang="ca-ES" sz="1600" dirty="0">
              <a:solidFill>
                <a:srgbClr val="58595B"/>
              </a:solidFill>
            </a:endParaRPr>
          </a:p>
        </p:txBody>
      </p:sp>
      <p:sp>
        <p:nvSpPr>
          <p:cNvPr id="12" name="CuadroTexto 19">
            <a:extLst>
              <a:ext uri="{FF2B5EF4-FFF2-40B4-BE49-F238E27FC236}">
                <a16:creationId xmlns:a16="http://schemas.microsoft.com/office/drawing/2014/main" id="{9C9E0D62-0628-BC4D-90C6-DF5166FA6BFA}"/>
              </a:ext>
            </a:extLst>
          </p:cNvPr>
          <p:cNvSpPr txBox="1"/>
          <p:nvPr/>
        </p:nvSpPr>
        <p:spPr>
          <a:xfrm>
            <a:off x="5034915" y="1752550"/>
            <a:ext cx="3334703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Habitatge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Construcció habitatge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Habitatge social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Reforma, rehabilitació de l’habitatge i barris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Observatori de l’habitatge</a:t>
            </a:r>
            <a:r>
              <a:rPr lang="ca-ES" dirty="0"/>
              <a:t>.</a:t>
            </a:r>
          </a:p>
        </p:txBody>
      </p:sp>
      <p:sp>
        <p:nvSpPr>
          <p:cNvPr id="13" name="CuadroTexto 20">
            <a:extLst>
              <a:ext uri="{FF2B5EF4-FFF2-40B4-BE49-F238E27FC236}">
                <a16:creationId xmlns:a16="http://schemas.microsoft.com/office/drawing/2014/main" id="{72B01F98-0867-9B41-BDF1-07C2C8F8716E}"/>
              </a:ext>
            </a:extLst>
          </p:cNvPr>
          <p:cNvSpPr txBox="1"/>
          <p:nvPr/>
        </p:nvSpPr>
        <p:spPr>
          <a:xfrm>
            <a:off x="857249" y="4358757"/>
            <a:ext cx="3334703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58595B"/>
                </a:solidFill>
              </a:rPr>
              <a:t>Transport públic i suport social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Extensió corones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Finançament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Suport col·lectius vulnerables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Transport accessible i per col·lectius amb dependència</a:t>
            </a:r>
            <a:endParaRPr lang="ca-ES" sz="1600" dirty="0">
              <a:solidFill>
                <a:srgbClr val="58595B"/>
              </a:solidFill>
            </a:endParaRPr>
          </a:p>
        </p:txBody>
      </p:sp>
      <p:sp>
        <p:nvSpPr>
          <p:cNvPr id="14" name="CuadroTexto 21">
            <a:extLst>
              <a:ext uri="{FF2B5EF4-FFF2-40B4-BE49-F238E27FC236}">
                <a16:creationId xmlns:a16="http://schemas.microsoft.com/office/drawing/2014/main" id="{BD336745-AF30-4B45-B4A9-36EFFEE9DC49}"/>
              </a:ext>
            </a:extLst>
          </p:cNvPr>
          <p:cNvSpPr txBox="1"/>
          <p:nvPr/>
        </p:nvSpPr>
        <p:spPr>
          <a:xfrm>
            <a:off x="5034914" y="4358757"/>
            <a:ext cx="3334703" cy="17235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 err="1">
                <a:solidFill>
                  <a:srgbClr val="58595B"/>
                </a:solidFill>
              </a:rPr>
              <a:t>Vulnerablitat</a:t>
            </a:r>
            <a:endParaRPr lang="ca-ES" b="1" dirty="0">
              <a:solidFill>
                <a:srgbClr val="58595B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Accessibilitat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Igualtat d’oportunitats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Convivència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a-ES" dirty="0">
                <a:solidFill>
                  <a:srgbClr val="58595B"/>
                </a:solidFill>
              </a:rPr>
              <a:t>Emergències socials</a:t>
            </a:r>
          </a:p>
          <a:p>
            <a:pPr marL="214313" indent="-214313">
              <a:buFontTx/>
              <a:buChar char="-"/>
            </a:pP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6984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758</Words>
  <Application>Microsoft Office PowerPoint</Application>
  <PresentationFormat>Presentació en pantalla (4:3)</PresentationFormat>
  <Paragraphs>224</Paragraphs>
  <Slides>21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GRC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Oriol Serra Juncosa</dc:creator>
  <cp:lastModifiedBy>Comunicació PEMB</cp:lastModifiedBy>
  <cp:revision>95</cp:revision>
  <cp:lastPrinted>2020-01-29T09:18:31Z</cp:lastPrinted>
  <dcterms:created xsi:type="dcterms:W3CDTF">2013-11-28T18:27:46Z</dcterms:created>
  <dcterms:modified xsi:type="dcterms:W3CDTF">2020-02-26T14:10:41Z</dcterms:modified>
</cp:coreProperties>
</file>