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4"/>
  </p:sldMasterIdLst>
  <p:notesMasterIdLst>
    <p:notesMasterId r:id="rId17"/>
  </p:notesMasterIdLst>
  <p:sldIdLst>
    <p:sldId id="373" r:id="rId5"/>
    <p:sldId id="376" r:id="rId6"/>
    <p:sldId id="379" r:id="rId7"/>
    <p:sldId id="291" r:id="rId8"/>
    <p:sldId id="374" r:id="rId9"/>
    <p:sldId id="375" r:id="rId10"/>
    <p:sldId id="372" r:id="rId11"/>
    <p:sldId id="332" r:id="rId12"/>
    <p:sldId id="364" r:id="rId13"/>
    <p:sldId id="380" r:id="rId14"/>
    <p:sldId id="382" r:id="rId15"/>
    <p:sldId id="381" r:id="rId16"/>
  </p:sldIdLst>
  <p:sldSz cx="18288000" cy="10287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2675" autoAdjust="0"/>
  </p:normalViewPr>
  <p:slideViewPr>
    <p:cSldViewPr snapToGrid="0">
      <p:cViewPr varScale="1">
        <p:scale>
          <a:sx n="90" d="100"/>
          <a:sy n="90" d="100"/>
        </p:scale>
        <p:origin x="248" y="3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Feu clic per moure la diapositiva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latin typeface="Arial"/>
              </a:rPr>
              <a:t>Feu clic per editar el format de les notes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Times New Roman"/>
              </a:rPr>
              <a:t>&lt;capçalera&gt;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latin typeface="Times New Roman"/>
              </a:rPr>
              <a:t>&lt;peu de pàgina&gt;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0DBE169-8D5C-4399-B6AA-39D88F0C8068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290" name="CustomShape 2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C3DDE64-414A-404D-BA68-78C40AD9AA3D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83FC-4A71-748B-6329-79F566E4C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C85FF09F-019B-05DC-5694-3D4F49B97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98003931-7A78-3E68-4DF2-352AE1C5E9A0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61023614-958F-4D63-B337-4D609D87979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1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83FC-4A71-748B-6329-79F566E4C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C85FF09F-019B-05DC-5694-3D4F49B97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98003931-7A78-3E68-4DF2-352AE1C5E9A0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61023614-958F-4D63-B337-4D609D87979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16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290" name="CustomShape 2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C3DDE64-414A-404D-BA68-78C40AD9AA3D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12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A7FE-2B83-D3B2-5097-7BBD6B3F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EF07F707-70D1-BD20-0FAC-B8C8FACBD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DA1235AE-DC9E-17D8-6251-29FA4FA5B4EC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8F6923CD-21FC-A6AB-7357-D107DFA4A49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4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</p:sp>
      <p:sp>
        <p:nvSpPr>
          <p:cNvPr id="425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lIns="83880" tIns="41760" rIns="83880" bIns="41760" anchor="b"/>
          <a:lstStyle/>
          <a:p>
            <a:pPr algn="r">
              <a:lnSpc>
                <a:spcPct val="100000"/>
              </a:lnSpc>
            </a:pPr>
            <a:fld id="{7D643A9C-15F6-4084-8F5E-467DAF5E5016}" type="slidenum">
              <a:rPr lang="es-ES" sz="11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100" b="0" strike="noStrike" spc="-1">
              <a:latin typeface="Times New Roman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600"/>
          </a:xfrm>
          <a:prstGeom prst="rect">
            <a:avLst/>
          </a:prstGeom>
        </p:spPr>
        <p:txBody>
          <a:bodyPr lIns="83880" tIns="41760" rIns="83880" bIns="4176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</p:sp>
      <p:sp>
        <p:nvSpPr>
          <p:cNvPr id="428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lIns="83880" tIns="41760" rIns="83880" bIns="41760" anchor="b"/>
          <a:lstStyle/>
          <a:p>
            <a:pPr algn="r">
              <a:lnSpc>
                <a:spcPct val="100000"/>
              </a:lnSpc>
            </a:pPr>
            <a:fld id="{E93F6C01-1F6D-4B73-B0F6-45F7A0A7D41E}" type="slidenum">
              <a:rPr lang="es-ES" sz="11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S" sz="1100" b="0" strike="noStrike" spc="-1">
              <a:latin typeface="Times New Roman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8520" cy="4467600"/>
          </a:xfrm>
          <a:prstGeom prst="rect">
            <a:avLst/>
          </a:prstGeom>
        </p:spPr>
        <p:txBody>
          <a:bodyPr lIns="83880" tIns="41760" rIns="83880" bIns="4176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6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5900" indent="-214630"/>
            <a:r>
              <a:rPr lang="es-ES" sz="2000" spc="-1">
                <a:cs typeface="Arial"/>
              </a:rPr>
              <a:t>En una sessió de la CIM de l'any passat vam Presentatel </a:t>
            </a:r>
            <a:r>
              <a:rPr lang="es-ES" sz="2000" spc="-1" err="1">
                <a:cs typeface="Arial"/>
              </a:rPr>
              <a:t>pla</a:t>
            </a:r>
            <a:r>
              <a:rPr lang="es-ES" sz="2000" spc="-1">
                <a:cs typeface="Arial"/>
              </a:rPr>
              <a:t> de </a:t>
            </a:r>
            <a:r>
              <a:rPr lang="es-ES" sz="2000" spc="-1" err="1">
                <a:cs typeface="Arial"/>
              </a:rPr>
              <a:t>treball</a:t>
            </a:r>
            <a:r>
              <a:rPr lang="es-ES" sz="2000" spc="-1">
                <a:cs typeface="Arial"/>
              </a:rPr>
              <a:t> de </a:t>
            </a:r>
            <a:r>
              <a:rPr lang="es-ES" sz="2000" spc="-1" err="1">
                <a:cs typeface="Arial"/>
              </a:rPr>
              <a:t>l'agenda</a:t>
            </a:r>
            <a:r>
              <a:rPr lang="es-ES" sz="2000" spc="-1">
                <a:cs typeface="Arial"/>
              </a:rPr>
              <a:t> Urbana.</a:t>
            </a:r>
          </a:p>
          <a:p>
            <a:pPr marL="215900" indent="-214630"/>
            <a:r>
              <a:rPr lang="es-ES" sz="2000" spc="-1">
                <a:latin typeface="Arial"/>
                <a:cs typeface="Arial"/>
              </a:rPr>
              <a:t>I avui en detindrem una mica </a:t>
            </a:r>
            <a:r>
              <a:rPr lang="es-ES" sz="2000" spc="-1" err="1">
                <a:latin typeface="Arial"/>
                <a:cs typeface="Arial"/>
              </a:rPr>
              <a:t>més</a:t>
            </a:r>
            <a:r>
              <a:rPr lang="es-ES" sz="2000" spc="-1">
                <a:latin typeface="Arial"/>
                <a:cs typeface="Arial"/>
              </a:rPr>
              <a:t> en alguns dels  </a:t>
            </a:r>
            <a:r>
              <a:rPr lang="es-ES" sz="2000" spc="-1" err="1">
                <a:latin typeface="Arial"/>
                <a:cs typeface="Arial"/>
              </a:rPr>
              <a:t>propers</a:t>
            </a:r>
            <a:r>
              <a:rPr lang="es-ES" sz="2000" spc="-1">
                <a:latin typeface="Arial"/>
                <a:cs typeface="Arial"/>
              </a:rPr>
              <a:t> </a:t>
            </a:r>
            <a:r>
              <a:rPr lang="es-ES" sz="2000" spc="-1" err="1">
                <a:latin typeface="Arial"/>
                <a:cs typeface="Arial"/>
              </a:rPr>
              <a:t>passos</a:t>
            </a:r>
            <a:r>
              <a:rPr lang="es-ES" sz="2000" spc="-1">
                <a:latin typeface="Arial"/>
                <a:cs typeface="Arial"/>
              </a:rPr>
              <a:t> en el </a:t>
            </a:r>
            <a:r>
              <a:rPr lang="es-ES" sz="2000" spc="-1" err="1">
                <a:latin typeface="Arial"/>
                <a:cs typeface="Arial"/>
              </a:rPr>
              <a:t>apartats</a:t>
            </a:r>
            <a:r>
              <a:rPr lang="es-ES" sz="2000" spc="-1">
                <a:latin typeface="Arial"/>
                <a:cs typeface="Arial"/>
              </a:rPr>
              <a:t> de </a:t>
            </a:r>
            <a:r>
              <a:rPr lang="es-ES" sz="2000" spc="-1" err="1">
                <a:latin typeface="Arial"/>
                <a:cs typeface="Arial"/>
              </a:rPr>
              <a:t>participació</a:t>
            </a:r>
            <a:r>
              <a:rPr lang="es-ES" sz="2000" spc="-1">
                <a:latin typeface="Arial"/>
                <a:cs typeface="Arial"/>
              </a:rPr>
              <a:t> i  </a:t>
            </a:r>
            <a:r>
              <a:rPr lang="es-ES" sz="2000" spc="-1" err="1">
                <a:latin typeface="Arial"/>
                <a:cs typeface="Arial"/>
              </a:rPr>
              <a:t>revisió</a:t>
            </a:r>
            <a:r>
              <a:rPr lang="es-ES" sz="2000" spc="-1">
                <a:latin typeface="Arial"/>
                <a:cs typeface="Arial"/>
              </a:rPr>
              <a:t> del </a:t>
            </a:r>
            <a:r>
              <a:rPr lang="es-ES" sz="2000" spc="-1" err="1">
                <a:latin typeface="Arial"/>
                <a:cs typeface="Arial"/>
              </a:rPr>
              <a:t>pla</a:t>
            </a:r>
            <a:r>
              <a:rPr lang="es-ES" sz="2000" spc="-1">
                <a:latin typeface="Arial"/>
                <a:cs typeface="Arial"/>
              </a:rPr>
              <a:t> </a:t>
            </a:r>
            <a:r>
              <a:rPr lang="es-ES" sz="2000" spc="-1" err="1">
                <a:latin typeface="Arial"/>
                <a:cs typeface="Arial"/>
              </a:rPr>
              <a:t>d'accio</a:t>
            </a:r>
            <a:r>
              <a:rPr lang="es-ES" sz="2000" spc="-1">
                <a:latin typeface="Arial"/>
                <a:cs typeface="Arial"/>
              </a:rPr>
              <a:t>, </a:t>
            </a:r>
            <a:r>
              <a:rPr lang="es-ES" sz="2000" spc="-1" err="1">
                <a:latin typeface="Arial"/>
                <a:cs typeface="Arial"/>
              </a:rPr>
              <a:t>difusió</a:t>
            </a:r>
            <a:r>
              <a:rPr lang="es-ES" sz="2000" spc="-1">
                <a:latin typeface="Arial"/>
                <a:cs typeface="Arial"/>
              </a:rPr>
              <a:t> i </a:t>
            </a:r>
            <a:r>
              <a:rPr lang="es-ES" sz="2000" spc="-1" err="1">
                <a:latin typeface="Arial"/>
                <a:cs typeface="Arial"/>
              </a:rPr>
              <a:t>seguiment</a:t>
            </a:r>
            <a:r>
              <a:rPr lang="es-ES" sz="2000" spc="-1">
                <a:latin typeface="Arial"/>
                <a:cs typeface="Arial"/>
              </a:rPr>
              <a:t> i </a:t>
            </a:r>
            <a:r>
              <a:rPr lang="es-ES" sz="2000" spc="-1" err="1">
                <a:latin typeface="Arial"/>
                <a:cs typeface="Arial"/>
              </a:rPr>
              <a:t>avaluació</a:t>
            </a:r>
            <a:r>
              <a:rPr lang="es-ES" sz="2000" spc="-1">
                <a:latin typeface="Arial"/>
                <a:cs typeface="Arial"/>
              </a:rPr>
              <a:t>.</a:t>
            </a:r>
            <a:endParaRPr lang="es-ES" sz="2000" b="0" strike="noStrike" spc="-1">
              <a:latin typeface="Arial"/>
              <a:cs typeface="Arial"/>
            </a:endParaRPr>
          </a:p>
          <a:p>
            <a:pPr marL="215900" indent="-214630">
              <a:lnSpc>
                <a:spcPct val="100000"/>
              </a:lnSpc>
            </a:pPr>
            <a:endParaRPr lang="es-ES" sz="2000" b="0" strike="noStrike" spc="-1">
              <a:latin typeface="Arial"/>
              <a:cs typeface="Arial"/>
            </a:endParaRPr>
          </a:p>
          <a:p>
            <a:pPr marL="215900" indent="-214630"/>
            <a:r>
              <a:rPr lang="es-ES" sz="2000" spc="-1">
                <a:latin typeface="Arial"/>
                <a:cs typeface="Arial"/>
              </a:rPr>
              <a:t>Tres reptes </a:t>
            </a:r>
            <a:r>
              <a:rPr lang="es-ES" sz="2000" spc="-1" err="1">
                <a:latin typeface="Arial"/>
                <a:cs typeface="Arial"/>
              </a:rPr>
              <a:t>globals</a:t>
            </a:r>
            <a:endParaRPr lang="es-ES" sz="2000" b="0" strike="noStrike" spc="-1">
              <a:latin typeface="Arial"/>
              <a:cs typeface="Arial"/>
            </a:endParaRPr>
          </a:p>
          <a:p>
            <a:pPr marL="215900" indent="-214630"/>
            <a:r>
              <a:rPr lang="es-ES" sz="2000" spc="-1">
                <a:latin typeface="Arial"/>
                <a:cs typeface="Arial"/>
              </a:rPr>
              <a:t>5 mirades</a:t>
            </a:r>
          </a:p>
          <a:p>
            <a:pPr marL="215900" indent="-214630"/>
            <a:r>
              <a:rPr lang="es-ES" sz="2000" spc="-1">
                <a:latin typeface="Arial"/>
                <a:cs typeface="Arial"/>
              </a:rPr>
              <a:t>I 28 </a:t>
            </a:r>
            <a:r>
              <a:rPr lang="es-ES" sz="2000" spc="-1" err="1">
                <a:latin typeface="Arial"/>
                <a:cs typeface="Arial"/>
              </a:rPr>
              <a:t>projectes</a:t>
            </a:r>
            <a:r>
              <a:rPr lang="es-ES" sz="2000" spc="-1">
                <a:latin typeface="Arial"/>
                <a:cs typeface="Arial"/>
              </a:rPr>
              <a:t>. </a:t>
            </a:r>
          </a:p>
          <a:p>
            <a:pPr marL="215900" indent="-214630"/>
            <a:endParaRPr lang="es-ES" sz="2000" spc="-1">
              <a:latin typeface="Arial"/>
              <a:cs typeface="Arial"/>
            </a:endParaRPr>
          </a:p>
          <a:p>
            <a:pPr marL="215900" indent="-214630"/>
            <a:endParaRPr lang="es-ES" sz="2000" spc="-1">
              <a:latin typeface="Arial"/>
              <a:cs typeface="Arial"/>
            </a:endParaRPr>
          </a:p>
          <a:p>
            <a:pPr marL="215900" indent="-214630"/>
            <a:endParaRPr lang="es-ES" sz="2000" spc="-1">
              <a:latin typeface="Arial"/>
              <a:cs typeface="Arial"/>
            </a:endParaRPr>
          </a:p>
          <a:p>
            <a:pPr marL="216000" indent="-214920"/>
            <a:endParaRPr lang="es-ES" sz="2000" spc="-1">
              <a:latin typeface="Arial"/>
            </a:endParaRPr>
          </a:p>
          <a:p>
            <a:pPr marL="216000" indent="-214920"/>
            <a:endParaRPr lang="es-ES" sz="2000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40F2147-5348-45D7-B0C9-80C8EE6F1B6F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6E79-136F-4CCE-733A-7762B820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F5A49DDC-FB39-741A-4A33-65550AF52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F407E667-840D-8A75-7258-10CA90E4E090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1091C62C-F438-CB83-83C6-C611AC2687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0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7B74B-16AF-0966-CF40-AF4A02DF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E071D2D1-30B3-6926-E333-7840F6DA6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584CC042-4F67-3B1D-2D56-6FAF5186A887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5376F005-0E5F-1B29-9B16-E0290DB45CE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 sz="2000" b="0" strike="noStrike" spc="-1" dirty="0" err="1">
                <a:latin typeface="Arial"/>
              </a:rPr>
              <a:t>Aquesta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constel·lació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mostra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els</a:t>
            </a:r>
            <a:r>
              <a:rPr lang="es-ES" sz="2000" b="0" strike="noStrike" spc="-1" dirty="0">
                <a:latin typeface="Arial"/>
              </a:rPr>
              <a:t> 69 </a:t>
            </a:r>
            <a:r>
              <a:rPr lang="es-ES" sz="2000" b="0" strike="noStrike" spc="-1" dirty="0" err="1">
                <a:latin typeface="Arial"/>
              </a:rPr>
              <a:t>Plans</a:t>
            </a:r>
            <a:r>
              <a:rPr lang="es-ES" sz="2000" b="0" strike="noStrike" spc="-1" dirty="0">
                <a:latin typeface="Arial"/>
              </a:rPr>
              <a:t> i Pactes </a:t>
            </a:r>
            <a:r>
              <a:rPr lang="es-ES" sz="2000" b="0" strike="noStrike" spc="-1" dirty="0" err="1">
                <a:latin typeface="Arial"/>
              </a:rPr>
              <a:t>alineats</a:t>
            </a:r>
            <a:r>
              <a:rPr lang="es-ES" sz="2000" b="0" strike="noStrike" spc="-1" dirty="0">
                <a:latin typeface="Arial"/>
              </a:rPr>
              <a:t> a </a:t>
            </a:r>
            <a:r>
              <a:rPr lang="es-ES" sz="2000" b="0" strike="noStrike" spc="-1" dirty="0" err="1">
                <a:latin typeface="Arial"/>
              </a:rPr>
              <a:t>l’Agenda</a:t>
            </a:r>
            <a:r>
              <a:rPr lang="es-ES" sz="2000" b="0" strike="noStrike" spc="-1" dirty="0">
                <a:latin typeface="Arial"/>
              </a:rPr>
              <a:t> 2030 i </a:t>
            </a:r>
            <a:r>
              <a:rPr lang="es-ES" sz="2000" b="0" strike="noStrike" spc="-1" dirty="0" err="1">
                <a:latin typeface="Arial"/>
              </a:rPr>
              <a:t>als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eixos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estratègics</a:t>
            </a:r>
            <a:r>
              <a:rPr lang="es-ES" sz="2000" b="0" strike="noStrike" spc="-1" dirty="0">
                <a:latin typeface="Arial"/>
              </a:rPr>
              <a:t> de </a:t>
            </a:r>
            <a:r>
              <a:rPr lang="es-ES" sz="2000" b="0" strike="noStrike" spc="-1" dirty="0" err="1">
                <a:latin typeface="Arial"/>
              </a:rPr>
              <a:t>l’Agenda</a:t>
            </a:r>
            <a:r>
              <a:rPr lang="es-ES" sz="2000" b="0" strike="noStrike" spc="-1" dirty="0">
                <a:latin typeface="Arial"/>
              </a:rPr>
              <a:t> Urbana, </a:t>
            </a:r>
            <a:r>
              <a:rPr lang="es-ES" sz="2000" b="0" strike="noStrike" spc="-1" dirty="0" err="1">
                <a:latin typeface="Arial"/>
              </a:rPr>
              <a:t>els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més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interiors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sóns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els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més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estratègics</a:t>
            </a:r>
            <a:r>
              <a:rPr lang="es-ES" sz="2000" b="0" strike="noStrike" spc="-1" dirty="0">
                <a:latin typeface="Arial"/>
              </a:rPr>
              <a:t> i </a:t>
            </a:r>
            <a:r>
              <a:rPr lang="es-ES" sz="2000" b="0" strike="noStrike" spc="-1" dirty="0" err="1">
                <a:latin typeface="Arial"/>
              </a:rPr>
              <a:t>els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més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perifèrics</a:t>
            </a:r>
            <a:r>
              <a:rPr lang="es-ES" sz="2000" b="0" strike="noStrike" spc="-1" dirty="0">
                <a:latin typeface="Arial"/>
              </a:rPr>
              <a:t>, </a:t>
            </a:r>
            <a:r>
              <a:rPr lang="es-ES" sz="2000" b="0" strike="noStrike" spc="-1" dirty="0" err="1">
                <a:latin typeface="Arial"/>
              </a:rPr>
              <a:t>els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sectorials</a:t>
            </a:r>
            <a:r>
              <a:rPr lang="es-ES" sz="2000" b="0" strike="noStrike" spc="-1" dirty="0">
                <a:latin typeface="Arial"/>
              </a:rPr>
              <a:t>. Per les </a:t>
            </a:r>
            <a:r>
              <a:rPr lang="es-ES" sz="2000" b="0" strike="noStrike" spc="-1" dirty="0" err="1">
                <a:latin typeface="Arial"/>
              </a:rPr>
              <a:t>icones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podem</a:t>
            </a:r>
            <a:r>
              <a:rPr lang="es-ES" sz="2000" b="0" strike="noStrike" spc="-1" dirty="0">
                <a:latin typeface="Arial"/>
              </a:rPr>
              <a:t> diferenciar si es tracta </a:t>
            </a:r>
            <a:r>
              <a:rPr lang="es-ES" sz="2000" b="0" strike="noStrike" spc="-1" dirty="0" err="1">
                <a:latin typeface="Arial"/>
              </a:rPr>
              <a:t>d’un</a:t>
            </a:r>
            <a:r>
              <a:rPr lang="es-ES" sz="2000" b="0" strike="noStrike" spc="-1" dirty="0">
                <a:latin typeface="Arial"/>
              </a:rPr>
              <a:t> Pla director, </a:t>
            </a:r>
            <a:r>
              <a:rPr lang="es-ES" sz="2000" b="0" strike="noStrike" spc="-1" dirty="0" err="1">
                <a:latin typeface="Arial"/>
              </a:rPr>
              <a:t>estratègic</a:t>
            </a:r>
            <a:r>
              <a:rPr lang="es-ES" sz="2000" b="0" strike="noStrike" spc="-1" dirty="0">
                <a:latin typeface="Arial"/>
              </a:rPr>
              <a:t>, sectorial…, a </a:t>
            </a:r>
            <a:r>
              <a:rPr lang="es-ES" sz="2000" b="0" strike="noStrike" spc="-1" dirty="0" err="1">
                <a:latin typeface="Arial"/>
              </a:rPr>
              <a:t>quin</a:t>
            </a:r>
            <a:r>
              <a:rPr lang="es-ES" sz="2000" b="0" strike="noStrike" spc="-1" dirty="0">
                <a:latin typeface="Arial"/>
              </a:rPr>
              <a:t> ODS está </a:t>
            </a:r>
            <a:r>
              <a:rPr lang="es-ES" sz="2000" b="0" strike="noStrike" spc="-1" dirty="0" err="1">
                <a:latin typeface="Arial"/>
              </a:rPr>
              <a:t>alineat</a:t>
            </a:r>
            <a:r>
              <a:rPr lang="es-ES" sz="2000" b="0" strike="noStrike" spc="-1" dirty="0">
                <a:latin typeface="Arial"/>
              </a:rPr>
              <a:t> de forma </a:t>
            </a:r>
            <a:r>
              <a:rPr lang="es-ES" sz="2000" b="0" strike="noStrike" spc="-1" dirty="0" err="1">
                <a:latin typeface="Arial"/>
              </a:rPr>
              <a:t>prioritària</a:t>
            </a:r>
            <a:r>
              <a:rPr lang="es-ES" sz="2000" b="0" strike="noStrike" spc="-1" dirty="0">
                <a:latin typeface="Arial"/>
              </a:rPr>
              <a:t> i en </a:t>
            </a:r>
            <a:r>
              <a:rPr lang="es-ES" sz="2000" b="0" strike="noStrike" spc="-1" dirty="0" err="1">
                <a:latin typeface="Arial"/>
              </a:rPr>
              <a:t>quin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eix</a:t>
            </a:r>
            <a:r>
              <a:rPr lang="es-ES" sz="2000" b="0" strike="noStrike" spc="-1" dirty="0">
                <a:latin typeface="Arial"/>
              </a:rPr>
              <a:t> </a:t>
            </a:r>
            <a:r>
              <a:rPr lang="es-ES" sz="2000" b="0" strike="noStrike" spc="-1" dirty="0" err="1">
                <a:latin typeface="Arial"/>
              </a:rPr>
              <a:t>estratègic</a:t>
            </a:r>
            <a:r>
              <a:rPr lang="es-ES" sz="2000" b="0" strike="noStrike" spc="-1" dirty="0">
                <a:latin typeface="Arial"/>
              </a:rPr>
              <a:t> de </a:t>
            </a:r>
            <a:r>
              <a:rPr lang="es-ES" sz="2000" b="0" strike="noStrike" spc="-1" dirty="0" err="1">
                <a:latin typeface="Arial"/>
              </a:rPr>
              <a:t>l’AU</a:t>
            </a:r>
            <a:r>
              <a:rPr lang="es-ES" sz="2000" b="0" strike="noStrike" spc="-1" dirty="0">
                <a:latin typeface="Arial"/>
              </a:rPr>
              <a:t> es vincula</a:t>
            </a:r>
          </a:p>
          <a:p>
            <a:endParaRPr lang="es-E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59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9AEF-1CAD-ADD6-0927-B54130AD2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8ADE4BC6-E874-85B1-3260-63B5265AC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6D31800B-95BF-B482-A71A-639E081769D8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36A4C0F7-A2C8-36B4-DB05-D6FA3C526E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22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E3CB-DDC7-3912-3B26-D629C6D7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8CF7E368-D6FE-AF1B-C9DF-EB8E0D3D4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  <a:prstGeom prst="rect">
            <a:avLst/>
          </a:prstGeom>
        </p:spPr>
      </p:sp>
      <p:sp>
        <p:nvSpPr>
          <p:cNvPr id="302" name="CustomShape 2">
            <a:extLst>
              <a:ext uri="{FF2B5EF4-FFF2-40B4-BE49-F238E27FC236}">
                <a16:creationId xmlns:a16="http://schemas.microsoft.com/office/drawing/2014/main" id="{2B986AE1-A2BC-64C2-73E8-2C8B1F20F4AF}"/>
              </a:ext>
            </a:extLst>
          </p:cNvPr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4F98-E24C-4E7B-BC14-608D13D852E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37C8F9FD-62D1-A186-3BDB-5C0C64581A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74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108" y="1687068"/>
            <a:ext cx="16555212" cy="4759452"/>
          </a:xfrm>
        </p:spPr>
        <p:txBody>
          <a:bodyPr anchor="b">
            <a:normAutofit/>
          </a:bodyPr>
          <a:lstStyle>
            <a:lvl1pPr algn="l">
              <a:defRPr sz="142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08" y="7091172"/>
            <a:ext cx="16555212" cy="2221992"/>
          </a:xfrm>
        </p:spPr>
        <p:txBody>
          <a:bodyPr>
            <a:normAutofit/>
          </a:bodyPr>
          <a:lstStyle>
            <a:lvl1pPr marL="0" indent="0" algn="l">
              <a:buNone/>
              <a:defRPr sz="4978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108" y="9534526"/>
            <a:ext cx="4114800" cy="547688"/>
          </a:xfrm>
        </p:spPr>
        <p:txBody>
          <a:bodyPr/>
          <a:lstStyle/>
          <a:p>
            <a:fld id="{965A7A7B-B71A-428D-833F-0F3507A6DB13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04520" y="9534526"/>
            <a:ext cx="4114800" cy="547688"/>
          </a:xfrm>
        </p:spPr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1286316" y="520187"/>
            <a:ext cx="219456" cy="105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867978" y="6751802"/>
            <a:ext cx="16552044" cy="274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20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0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85820" y="1683720"/>
            <a:ext cx="13714920" cy="358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2700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4220" y="2406780"/>
            <a:ext cx="1645866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700" b="0" strike="noStrike" spc="-2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2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837314" y="0"/>
            <a:ext cx="16751171" cy="3028209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850392" y="0"/>
            <a:ext cx="16733520" cy="301752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748251" y="1181028"/>
            <a:ext cx="192024" cy="105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22960"/>
            <a:ext cx="15252192" cy="1769364"/>
          </a:xfrm>
        </p:spPr>
        <p:txBody>
          <a:bodyPr>
            <a:normAutofit/>
          </a:bodyPr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3717036"/>
            <a:ext cx="15252192" cy="5541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352" y="9534526"/>
            <a:ext cx="4114800" cy="547688"/>
          </a:xfrm>
        </p:spPr>
        <p:txBody>
          <a:bodyPr/>
          <a:lstStyle/>
          <a:p>
            <a:fld id="{5CF65307-640F-4AE7-B0BE-50C709AD86C5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0744" y="9534526"/>
            <a:ext cx="4114800" cy="547688"/>
          </a:xfrm>
        </p:spPr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837315" y="7472132"/>
            <a:ext cx="16702434" cy="12344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748251" y="7677872"/>
            <a:ext cx="219456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960120"/>
            <a:ext cx="16335756" cy="6172200"/>
          </a:xfrm>
        </p:spPr>
        <p:txBody>
          <a:bodyPr anchor="b">
            <a:normAutofit/>
          </a:bodyPr>
          <a:lstStyle>
            <a:lvl1pPr>
              <a:defRPr sz="11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7653528"/>
            <a:ext cx="15910560" cy="877824"/>
          </a:xfrm>
        </p:spPr>
        <p:txBody>
          <a:bodyPr anchor="ctr">
            <a:normAutofit/>
          </a:bodyPr>
          <a:lstStyle>
            <a:lvl1pPr marL="0" indent="0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837314" y="0"/>
            <a:ext cx="16751171" cy="3028209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850392" y="0"/>
            <a:ext cx="16733520" cy="301752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748251" y="1181028"/>
            <a:ext cx="192024" cy="105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22960"/>
            <a:ext cx="15252192" cy="1769364"/>
          </a:xfrm>
        </p:spPr>
        <p:txBody>
          <a:bodyPr>
            <a:normAutofit/>
          </a:bodyPr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352" y="3717036"/>
            <a:ext cx="7406640" cy="5541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8904" y="3717036"/>
            <a:ext cx="7406640" cy="5541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352" y="9534526"/>
            <a:ext cx="4114800" cy="547688"/>
          </a:xfrm>
        </p:spPr>
        <p:txBody>
          <a:bodyPr/>
          <a:lstStyle/>
          <a:p>
            <a:fld id="{202278E8-5F4B-47D5-A617-8CCDF75D6A33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0744" y="9534526"/>
            <a:ext cx="4114800" cy="547688"/>
          </a:xfrm>
        </p:spPr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837314" y="0"/>
            <a:ext cx="16751171" cy="3028209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850392" y="0"/>
            <a:ext cx="16733520" cy="301752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748251" y="1181028"/>
            <a:ext cx="192024" cy="105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22960"/>
            <a:ext cx="15252192" cy="1769364"/>
          </a:xfrm>
        </p:spPr>
        <p:txBody>
          <a:bodyPr>
            <a:normAutofit/>
          </a:bodyPr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352" y="3558975"/>
            <a:ext cx="7406640" cy="1235868"/>
          </a:xfrm>
        </p:spPr>
        <p:txBody>
          <a:bodyPr anchor="b"/>
          <a:lstStyle>
            <a:lvl1pPr marL="0" indent="0">
              <a:buNone/>
              <a:defRPr sz="4267" b="1" cap="none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3352" y="4805532"/>
            <a:ext cx="7406640" cy="445276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18904" y="3558975"/>
            <a:ext cx="7406640" cy="1235868"/>
          </a:xfrm>
        </p:spPr>
        <p:txBody>
          <a:bodyPr anchor="b"/>
          <a:lstStyle>
            <a:lvl1pPr marL="0" indent="0">
              <a:buNone/>
              <a:defRPr sz="4267" b="1" cap="none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18904" y="4805531"/>
            <a:ext cx="7406640" cy="4452767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352" y="9534526"/>
            <a:ext cx="4114800" cy="547688"/>
          </a:xfrm>
        </p:spPr>
        <p:txBody>
          <a:bodyPr/>
          <a:lstStyle/>
          <a:p>
            <a:fld id="{16AAFA52-7A21-407F-8339-40DF182D7460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0744" y="9534526"/>
            <a:ext cx="4114800" cy="547688"/>
          </a:xfrm>
        </p:spPr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998780" y="2300288"/>
            <a:ext cx="16375595" cy="5686425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913626" y="4457697"/>
            <a:ext cx="192024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2907792"/>
            <a:ext cx="15265908" cy="4485132"/>
          </a:xfrm>
        </p:spPr>
        <p:txBody>
          <a:bodyPr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837315" y="1743050"/>
            <a:ext cx="5611110" cy="696501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748251" y="2427563"/>
            <a:ext cx="219456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0" y="2564892"/>
            <a:ext cx="4649724" cy="2564892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60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788" y="2564892"/>
            <a:ext cx="10094976" cy="6144768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020" y="5143500"/>
            <a:ext cx="4649724" cy="309981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3020" y="9534526"/>
            <a:ext cx="4114800" cy="547688"/>
          </a:xfrm>
        </p:spPr>
        <p:txBody>
          <a:bodyPr/>
          <a:lstStyle/>
          <a:p>
            <a:fld id="{6E6483A1-31A8-47A2-AB0A-53A7803D5EBF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837315" y="1743050"/>
            <a:ext cx="5611110" cy="696501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748251" y="2427563"/>
            <a:ext cx="219456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0" y="2564892"/>
            <a:ext cx="4649724" cy="2564892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60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447788" y="1741932"/>
            <a:ext cx="10094976" cy="6967728"/>
          </a:xfrm>
        </p:spPr>
        <p:txBody>
          <a:bodyPr anchor="t">
            <a:normAutofit/>
          </a:bodyPr>
          <a:lstStyle>
            <a:lvl1pPr marL="0" indent="0">
              <a:buNone/>
              <a:defRPr sz="4978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020" y="5157216"/>
            <a:ext cx="4649724" cy="3086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3020" y="9534526"/>
            <a:ext cx="4114800" cy="547688"/>
          </a:xfrm>
        </p:spPr>
        <p:txBody>
          <a:bodyPr/>
          <a:lstStyle/>
          <a:p>
            <a:fld id="{6D8810B9-2C7C-4CAF-99E2-617AE20BA331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4077360" y="0"/>
            <a:ext cx="10208880" cy="10283760"/>
          </a:xfrm>
          <a:custGeom>
            <a:avLst/>
            <a:gdLst/>
            <a:ahLst/>
            <a:cxnLst/>
            <a:rect l="l" t="t" r="r" b="b"/>
            <a:pathLst>
              <a:path w="10212185" h="10287000">
                <a:moveTo>
                  <a:pt x="0" y="0"/>
                </a:moveTo>
                <a:lnTo>
                  <a:pt x="10212186" y="0"/>
                </a:lnTo>
                <a:lnTo>
                  <a:pt x="102121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46" name="CustomShape 3"/>
          <p:cNvSpPr/>
          <p:nvPr/>
        </p:nvSpPr>
        <p:spPr>
          <a:xfrm>
            <a:off x="1238604" y="729054"/>
            <a:ext cx="5038920" cy="691092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48" name="CustomShape 5"/>
          <p:cNvSpPr/>
          <p:nvPr/>
        </p:nvSpPr>
        <p:spPr>
          <a:xfrm>
            <a:off x="6133360" y="1898601"/>
            <a:ext cx="11656816" cy="40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 algn="r">
              <a:lnSpc>
                <a:spcPts val="7739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Alignment with the </a:t>
            </a:r>
            <a:endParaRPr lang="en-US" sz="4000" b="1">
              <a:solidFill>
                <a:srgbClr val="000000"/>
              </a:solidFill>
              <a:ea typeface="+mn-lt"/>
              <a:cs typeface="+mn-lt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2030 Agenda and the </a:t>
            </a:r>
            <a:endParaRPr lang="en-US" sz="4000" b="1">
              <a:solidFill>
                <a:srgbClr val="000000"/>
              </a:solidFill>
              <a:ea typeface="+mn-lt"/>
              <a:cs typeface="+mn-lt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Sustainable Development Goals (SDGs)</a:t>
            </a:r>
            <a:endParaRPr lang="en-US" sz="4000" b="1"/>
          </a:p>
          <a:p>
            <a:pPr algn="r">
              <a:lnSpc>
                <a:spcPts val="7739"/>
              </a:lnSpc>
            </a:pPr>
            <a:endParaRPr lang="en-US" sz="4000" b="0" strike="noStrike" spc="-1">
              <a:latin typeface="Arial"/>
            </a:endParaRPr>
          </a:p>
          <a:p>
            <a:pPr algn="r">
              <a:lnSpc>
                <a:spcPts val="7739"/>
              </a:lnSpc>
            </a:pPr>
            <a:endParaRPr lang="en-US" sz="4000" spc="-1">
              <a:latin typeface="Arial"/>
              <a:cs typeface="Arial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7AA60A-B579-C10D-333D-B88C8B93F1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83527" y="8738726"/>
            <a:ext cx="2278396" cy="785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24C3B-E0B0-F5CC-DB09-755BA306C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56" y="8742994"/>
            <a:ext cx="10211032" cy="79852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66D2BB2-B53A-E17A-7CFD-192B8315F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13" y="8539566"/>
            <a:ext cx="1716310" cy="122549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E6D31FE-0B55-86D0-8AE5-FCFFD7CD7E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76" y="330990"/>
            <a:ext cx="3016700" cy="117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27DC7-10C2-F0C3-04EE-E62AF72F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DE1DBC9D-28C7-9A08-5D97-2B92FB334723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E70DF5C7-879D-84A0-BDE6-31F7E48D56F3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A91997E3-5D47-B51E-0FDD-D4CDE889D8B8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6DA7AF15-647B-EE1A-17DE-05CFD4F69CD9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ES" sz="5400" b="1" strike="noStrike" spc="-2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" name="CustomShape 15">
            <a:extLst>
              <a:ext uri="{FF2B5EF4-FFF2-40B4-BE49-F238E27FC236}">
                <a16:creationId xmlns:a16="http://schemas.microsoft.com/office/drawing/2014/main" id="{F7E70063-E08F-6933-F457-49710BD39F82}"/>
              </a:ext>
            </a:extLst>
          </p:cNvPr>
          <p:cNvSpPr/>
          <p:nvPr/>
        </p:nvSpPr>
        <p:spPr>
          <a:xfrm>
            <a:off x="17208000" y="-15732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6" name="CustomShape 12">
            <a:extLst>
              <a:ext uri="{FF2B5EF4-FFF2-40B4-BE49-F238E27FC236}">
                <a16:creationId xmlns:a16="http://schemas.microsoft.com/office/drawing/2014/main" id="{01A72392-2FF0-71C7-1B47-BF37453365C7}"/>
              </a:ext>
            </a:extLst>
          </p:cNvPr>
          <p:cNvSpPr/>
          <p:nvPr/>
        </p:nvSpPr>
        <p:spPr>
          <a:xfrm>
            <a:off x="695715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r>
              <a:rPr lang="es-ES" sz="5400" b="1" spc="-1" dirty="0">
                <a:solidFill>
                  <a:srgbClr val="FFFFFF"/>
                </a:solidFill>
                <a:latin typeface="Arial"/>
                <a:cs typeface="Arial"/>
              </a:rPr>
              <a:t>Budget </a:t>
            </a:r>
            <a:r>
              <a:rPr lang="es-ES" sz="5400" b="1" spc="-1" dirty="0" err="1">
                <a:solidFill>
                  <a:srgbClr val="FFFFFF"/>
                </a:solidFill>
                <a:latin typeface="Arial"/>
                <a:cs typeface="Arial"/>
              </a:rPr>
              <a:t>alignment</a:t>
            </a:r>
            <a:endParaRPr lang="es-ES" sz="5400" b="1" spc="-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Imagen 2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95314CA7-7CCF-6FFD-0843-9F94D0DC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33" y="1742832"/>
            <a:ext cx="14530454" cy="80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5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27DC7-10C2-F0C3-04EE-E62AF72F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DE1DBC9D-28C7-9A08-5D97-2B92FB334723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E70DF5C7-879D-84A0-BDE6-31F7E48D56F3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A91997E3-5D47-B51E-0FDD-D4CDE889D8B8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6DA7AF15-647B-EE1A-17DE-05CFD4F69CD9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ES" sz="5400" b="1" strike="noStrike" spc="-2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" name="CustomShape 15">
            <a:extLst>
              <a:ext uri="{FF2B5EF4-FFF2-40B4-BE49-F238E27FC236}">
                <a16:creationId xmlns:a16="http://schemas.microsoft.com/office/drawing/2014/main" id="{F7E70063-E08F-6933-F457-49710BD39F82}"/>
              </a:ext>
            </a:extLst>
          </p:cNvPr>
          <p:cNvSpPr/>
          <p:nvPr/>
        </p:nvSpPr>
        <p:spPr>
          <a:xfrm>
            <a:off x="17208000" y="-15732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6" name="CustomShape 12">
            <a:extLst>
              <a:ext uri="{FF2B5EF4-FFF2-40B4-BE49-F238E27FC236}">
                <a16:creationId xmlns:a16="http://schemas.microsoft.com/office/drawing/2014/main" id="{01A72392-2FF0-71C7-1B47-BF37453365C7}"/>
              </a:ext>
            </a:extLst>
          </p:cNvPr>
          <p:cNvSpPr/>
          <p:nvPr/>
        </p:nvSpPr>
        <p:spPr>
          <a:xfrm>
            <a:off x="695715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r>
              <a:rPr lang="es-ES" sz="5400" b="1" spc="-1" dirty="0" err="1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lang="es-ES" sz="5400" b="1" spc="-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5400" b="1" spc="-1" dirty="0" err="1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lang="es-ES" sz="5400" b="1" spc="-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F5D693-3034-F26B-0E0C-B07423BEFBB7}"/>
              </a:ext>
            </a:extLst>
          </p:cNvPr>
          <p:cNvSpPr txBox="1"/>
          <p:nvPr/>
        </p:nvSpPr>
        <p:spPr>
          <a:xfrm>
            <a:off x="1428750" y="2300288"/>
            <a:ext cx="14973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ca-ES" sz="96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a-ES" sz="9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ca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ca-ES" sz="9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sz="9600" dirty="0">
                <a:latin typeface="Arial" panose="020B0604020202020204" pitchFamily="34" charset="0"/>
                <a:cs typeface="Arial" panose="020B0604020202020204" pitchFamily="34" charset="0"/>
              </a:rPr>
              <a:t> transversal </a:t>
            </a:r>
            <a:r>
              <a:rPr lang="ca-ES" sz="96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a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360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4077360" y="0"/>
            <a:ext cx="10208880" cy="10283760"/>
          </a:xfrm>
          <a:custGeom>
            <a:avLst/>
            <a:gdLst/>
            <a:ahLst/>
            <a:cxnLst/>
            <a:rect l="l" t="t" r="r" b="b"/>
            <a:pathLst>
              <a:path w="10212185" h="10287000">
                <a:moveTo>
                  <a:pt x="0" y="0"/>
                </a:moveTo>
                <a:lnTo>
                  <a:pt x="10212186" y="0"/>
                </a:lnTo>
                <a:lnTo>
                  <a:pt x="102121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46" name="CustomShape 3"/>
          <p:cNvSpPr/>
          <p:nvPr/>
        </p:nvSpPr>
        <p:spPr>
          <a:xfrm>
            <a:off x="1238604" y="729054"/>
            <a:ext cx="5038920" cy="691092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48" name="CustomShape 5"/>
          <p:cNvSpPr/>
          <p:nvPr/>
        </p:nvSpPr>
        <p:spPr>
          <a:xfrm>
            <a:off x="6133360" y="1898601"/>
            <a:ext cx="11656816" cy="40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 algn="r">
              <a:lnSpc>
                <a:spcPts val="7739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Alignment with the </a:t>
            </a:r>
            <a:endParaRPr lang="en-US" sz="4000" b="1">
              <a:solidFill>
                <a:srgbClr val="000000"/>
              </a:solidFill>
              <a:ea typeface="+mn-lt"/>
              <a:cs typeface="+mn-lt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2030 Agenda and the </a:t>
            </a:r>
            <a:endParaRPr lang="en-US" sz="4000" b="1">
              <a:solidFill>
                <a:srgbClr val="000000"/>
              </a:solidFill>
              <a:ea typeface="+mn-lt"/>
              <a:cs typeface="+mn-lt"/>
            </a:endParaRPr>
          </a:p>
          <a:p>
            <a:pPr algn="r">
              <a:lnSpc>
                <a:spcPts val="7739"/>
              </a:lnSpc>
            </a:pPr>
            <a:r>
              <a:rPr lang="en-US" sz="4000" b="1" spc="-1">
                <a:solidFill>
                  <a:srgbClr val="000000"/>
                </a:solidFill>
                <a:ea typeface="+mn-lt"/>
                <a:cs typeface="+mn-lt"/>
              </a:rPr>
              <a:t>Sustainable Development Goals (SDGs)</a:t>
            </a:r>
            <a:endParaRPr lang="en-US" sz="4000" b="1"/>
          </a:p>
          <a:p>
            <a:pPr algn="r">
              <a:lnSpc>
                <a:spcPts val="7739"/>
              </a:lnSpc>
            </a:pPr>
            <a:endParaRPr lang="en-US" sz="4000" b="0" strike="noStrike" spc="-1">
              <a:latin typeface="Arial"/>
            </a:endParaRPr>
          </a:p>
          <a:p>
            <a:pPr algn="r">
              <a:lnSpc>
                <a:spcPts val="7739"/>
              </a:lnSpc>
            </a:pPr>
            <a:endParaRPr lang="en-US" sz="4000" spc="-1">
              <a:latin typeface="Arial"/>
              <a:cs typeface="Arial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7AA60A-B579-C10D-333D-B88C8B93F1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83527" y="8738726"/>
            <a:ext cx="2278396" cy="785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24C3B-E0B0-F5CC-DB09-755BA306C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56" y="8742994"/>
            <a:ext cx="10211032" cy="79852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66D2BB2-B53A-E17A-7CFD-192B8315F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13" y="8539566"/>
            <a:ext cx="1716310" cy="122549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E6D31FE-0B55-86D0-8AE5-FCFFD7CD7E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76" y="330990"/>
            <a:ext cx="3016700" cy="11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8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77533-25C5-7C6C-CE11-EB6330D60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861E7884-F505-8D35-6150-462DD5CFB23E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11398"/>
              </a:lnSpc>
            </a:pPr>
            <a:endParaRPr lang="es-ES" sz="9500" b="0" strike="noStrike" spc="-1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21262576-56A4-581B-FB43-96A912F8CD41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11398"/>
              </a:lnSpc>
            </a:pPr>
            <a:endParaRPr lang="es-ES" sz="9500" b="0" strike="noStrike" spc="-1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0405B38C-665D-67E9-8A1E-07D3DA89A539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7D36EDC1-C1ED-B7F3-F6C1-D7EEB4C57BF2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pPr>
              <a:lnSpc>
                <a:spcPct val="100000"/>
              </a:lnSpc>
            </a:pPr>
            <a:endParaRPr lang="es-ES" sz="5400" b="1" strike="noStrike" spc="-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24D9BB20-2C55-6BF7-88F8-8C5105FD7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214"/>
            <a:ext cx="18288000" cy="9144000"/>
          </a:xfrm>
          <a:prstGeom prst="rect">
            <a:avLst/>
          </a:prstGeom>
        </p:spPr>
      </p:pic>
      <p:sp>
        <p:nvSpPr>
          <p:cNvPr id="5" name="CustomShape 33">
            <a:extLst>
              <a:ext uri="{FF2B5EF4-FFF2-40B4-BE49-F238E27FC236}">
                <a16:creationId xmlns:a16="http://schemas.microsoft.com/office/drawing/2014/main" id="{685F0F82-A9D2-3CEA-F78A-9110EA9F47CD}"/>
              </a:ext>
            </a:extLst>
          </p:cNvPr>
          <p:cNvSpPr/>
          <p:nvPr/>
        </p:nvSpPr>
        <p:spPr>
          <a:xfrm>
            <a:off x="1017359" y="140082"/>
            <a:ext cx="5926365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7160" tIns="68760" rIns="137160" bIns="68760" anchor="t"/>
          <a:lstStyle/>
          <a:p>
            <a:r>
              <a:rPr lang="es-ES" sz="4800" b="1" spc="-1" dirty="0">
                <a:solidFill>
                  <a:srgbClr val="FFFFFF"/>
                </a:solidFill>
                <a:latin typeface="Arial"/>
                <a:ea typeface="Calibri"/>
              </a:rPr>
              <a:t>Mataró</a:t>
            </a:r>
            <a:endParaRPr lang="es-ES" sz="4800" b="0" strike="noStrike" spc="-1" dirty="0">
              <a:latin typeface="Arial"/>
            </a:endParaRP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6CF8D67C-64C7-235F-8980-037CD779D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861" y="24159"/>
            <a:ext cx="2405219" cy="9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5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n 176"/>
          <p:cNvPicPr/>
          <p:nvPr/>
        </p:nvPicPr>
        <p:blipFill>
          <a:blip r:embed="rId3"/>
          <a:stretch/>
        </p:blipFill>
        <p:spPr>
          <a:xfrm>
            <a:off x="11503757" y="2362061"/>
            <a:ext cx="6366600" cy="72360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0" y="-157140"/>
            <a:ext cx="18287640" cy="192834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 sz="2700"/>
          </a:p>
        </p:txBody>
      </p:sp>
      <p:sp>
        <p:nvSpPr>
          <p:cNvPr id="179" name="CustomShape 2"/>
          <p:cNvSpPr/>
          <p:nvPr/>
        </p:nvSpPr>
        <p:spPr>
          <a:xfrm>
            <a:off x="800100" y="282960"/>
            <a:ext cx="4513500" cy="86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5000" tIns="67500" rIns="135000" bIns="67500" anchor="t"/>
          <a:lstStyle/>
          <a:p>
            <a:pPr>
              <a:lnSpc>
                <a:spcPct val="100000"/>
              </a:lnSpc>
            </a:pPr>
            <a:r>
              <a:rPr lang="es-ES" sz="4800" b="1" spc="-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4800" b="1" spc="-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</a:t>
            </a:r>
            <a:endParaRPr lang="es-ES" sz="48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0" name="Imagen 179"/>
          <p:cNvPicPr/>
          <p:nvPr/>
        </p:nvPicPr>
        <p:blipFill>
          <a:blip r:embed="rId4"/>
          <a:stretch/>
        </p:blipFill>
        <p:spPr>
          <a:xfrm>
            <a:off x="11503757" y="807030"/>
            <a:ext cx="3609360" cy="341280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322379" y="2916000"/>
            <a:ext cx="10666749" cy="5060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70200" rIns="135000" bIns="70200" anchor="t"/>
          <a:lstStyle/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s-ES" sz="3600" dirty="0" err="1"/>
              <a:t>One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10 </a:t>
            </a:r>
            <a:r>
              <a:rPr lang="es-ES" sz="3600" dirty="0" err="1"/>
              <a:t>largest</a:t>
            </a:r>
            <a:r>
              <a:rPr lang="es-ES" sz="3600" dirty="0"/>
              <a:t> </a:t>
            </a:r>
            <a:r>
              <a:rPr lang="es-ES" sz="3600" dirty="0" err="1"/>
              <a:t>cities</a:t>
            </a:r>
            <a:r>
              <a:rPr lang="es-ES" sz="3600" dirty="0"/>
              <a:t> in </a:t>
            </a:r>
            <a:r>
              <a:rPr lang="es-ES" sz="3600" dirty="0" err="1"/>
              <a:t>Catalonia</a:t>
            </a:r>
            <a:endParaRPr lang="en-US" sz="3600" dirty="0"/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Coastal city, capital of the </a:t>
            </a:r>
            <a:r>
              <a:rPr lang="en-US" sz="3600" dirty="0" err="1"/>
              <a:t>Maresme</a:t>
            </a:r>
            <a:r>
              <a:rPr lang="en-US" sz="3600" dirty="0"/>
              <a:t> comarca</a:t>
            </a:r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Population: 131,793 inhabitants (2025)</a:t>
            </a:r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Located at the </a:t>
            </a:r>
            <a:r>
              <a:rPr lang="en-US" sz="3600" dirty="0" err="1"/>
              <a:t>centre</a:t>
            </a:r>
            <a:r>
              <a:rPr lang="en-US" sz="3600" dirty="0"/>
              <a:t> of the Mediterranean Arc</a:t>
            </a:r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28 km north of Barcelona</a:t>
            </a:r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Easily accessible by motorway and road</a:t>
            </a:r>
          </a:p>
          <a:p>
            <a:pPr marL="457200" indent="-457200">
              <a:spcBef>
                <a:spcPts val="1424"/>
              </a:spcBef>
              <a:buFont typeface="Wingdings" pitchFamily="2" charset="2"/>
              <a:buChar char="ü"/>
            </a:pPr>
            <a:r>
              <a:rPr lang="en-US" sz="3600" dirty="0"/>
              <a:t>Train connection to Barcelona Airport</a:t>
            </a:r>
            <a:endParaRPr lang="en-US" sz="3600" spc="-2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-157140"/>
            <a:ext cx="18287640" cy="192834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 sz="2700"/>
          </a:p>
        </p:txBody>
      </p:sp>
      <p:pic>
        <p:nvPicPr>
          <p:cNvPr id="183" name="Imagen 1"/>
          <p:cNvPicPr/>
          <p:nvPr/>
        </p:nvPicPr>
        <p:blipFill>
          <a:blip r:embed="rId3"/>
          <a:srcRect l="22989" t="10520" r="21565" b="20818"/>
          <a:stretch/>
        </p:blipFill>
        <p:spPr>
          <a:xfrm>
            <a:off x="15430500" y="-159300"/>
            <a:ext cx="2857140" cy="199260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475461" y="-6406"/>
            <a:ext cx="15323181" cy="1774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5000" tIns="67500" rIns="135000" bIns="67500" anchor="t"/>
          <a:lstStyle/>
          <a:p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city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strong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tradition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innovation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hub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developing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solutions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urban</a:t>
            </a:r>
            <a:r>
              <a:rPr lang="es-ES" sz="46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6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challenges</a:t>
            </a:r>
            <a:endParaRPr lang="es-ES" sz="4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5390E76-112E-4141-BD36-CE85CFED5970}"/>
              </a:ext>
            </a:extLst>
          </p:cNvPr>
          <p:cNvGrpSpPr/>
          <p:nvPr/>
        </p:nvGrpSpPr>
        <p:grpSpPr>
          <a:xfrm>
            <a:off x="781904" y="3332072"/>
            <a:ext cx="11191449" cy="6200321"/>
            <a:chOff x="408" y="4401280"/>
            <a:chExt cx="6047490" cy="3558503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6B52598-5E6C-4680-97A5-3B955ECFF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401280"/>
              <a:ext cx="5038951" cy="3558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F6848F41-5D3E-41CF-9342-40ACC5866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497" y="7333965"/>
              <a:ext cx="1095401" cy="62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04B24789-3D89-4BDC-8B0C-96674C7E7D51}"/>
              </a:ext>
            </a:extLst>
          </p:cNvPr>
          <p:cNvSpPr/>
          <p:nvPr/>
        </p:nvSpPr>
        <p:spPr>
          <a:xfrm>
            <a:off x="1184381" y="3492834"/>
            <a:ext cx="1242000" cy="1242000"/>
          </a:xfrm>
          <a:prstGeom prst="ellipse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 sz="2700"/>
          </a:p>
        </p:txBody>
      </p:sp>
      <p:sp>
        <p:nvSpPr>
          <p:cNvPr id="4" name="CuadroTexto 112">
            <a:extLst>
              <a:ext uri="{FF2B5EF4-FFF2-40B4-BE49-F238E27FC236}">
                <a16:creationId xmlns:a16="http://schemas.microsoft.com/office/drawing/2014/main" id="{25664336-C16A-426C-8DA6-3E79A4907CA8}"/>
              </a:ext>
            </a:extLst>
          </p:cNvPr>
          <p:cNvSpPr txBox="1"/>
          <p:nvPr/>
        </p:nvSpPr>
        <p:spPr>
          <a:xfrm>
            <a:off x="475461" y="2499275"/>
            <a:ext cx="212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700" dirty="0"/>
              <a:t>Industrial </a:t>
            </a:r>
            <a:r>
              <a:rPr lang="ca-ES" sz="2700" dirty="0" err="1"/>
              <a:t>city</a:t>
            </a:r>
            <a:endParaRPr lang="ca-ES" sz="2700" dirty="0"/>
          </a:p>
        </p:txBody>
      </p:sp>
      <p:sp>
        <p:nvSpPr>
          <p:cNvPr id="5" name="CuadroTexto 118">
            <a:extLst>
              <a:ext uri="{FF2B5EF4-FFF2-40B4-BE49-F238E27FC236}">
                <a16:creationId xmlns:a16="http://schemas.microsoft.com/office/drawing/2014/main" id="{54A50F8B-4C69-4DD2-9119-D6664F74F2FB}"/>
              </a:ext>
            </a:extLst>
          </p:cNvPr>
          <p:cNvSpPr txBox="1"/>
          <p:nvPr/>
        </p:nvSpPr>
        <p:spPr>
          <a:xfrm>
            <a:off x="779148" y="5091755"/>
            <a:ext cx="213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 panose="02000503000000020003" pitchFamily="2" charset="0"/>
              </a:rPr>
              <a:t>Vapor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 Lt" panose="02000503000000020003" pitchFamily="2" charset="0"/>
              </a:rPr>
              <a:t>Gordils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 panose="02000503000000020003" pitchFamily="2" charset="0"/>
              </a:rPr>
              <a:t> (1838), </a:t>
            </a:r>
            <a:r>
              <a:rPr lang="es-ES" sz="1200" dirty="0" err="1"/>
              <a:t>one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first</a:t>
            </a:r>
            <a:r>
              <a:rPr lang="es-ES" sz="1200" dirty="0"/>
              <a:t> industrial </a:t>
            </a:r>
            <a:r>
              <a:rPr lang="es-ES" sz="1200" dirty="0" err="1"/>
              <a:t>steam</a:t>
            </a:r>
            <a:r>
              <a:rPr lang="es-ES" sz="1200" dirty="0"/>
              <a:t> </a:t>
            </a:r>
            <a:r>
              <a:rPr lang="es-ES" sz="1200" dirty="0" err="1"/>
              <a:t>mills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country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leil" panose="02000803000000020004" pitchFamily="2" charset="0"/>
            </a:endParaRPr>
          </a:p>
        </p:txBody>
      </p:sp>
      <p:sp>
        <p:nvSpPr>
          <p:cNvPr id="6" name="CuadroTexto 146">
            <a:extLst>
              <a:ext uri="{FF2B5EF4-FFF2-40B4-BE49-F238E27FC236}">
                <a16:creationId xmlns:a16="http://schemas.microsoft.com/office/drawing/2014/main" id="{F4B8B551-80B7-E15E-B868-98ADF35ED02D}"/>
              </a:ext>
            </a:extLst>
          </p:cNvPr>
          <p:cNvSpPr txBox="1"/>
          <p:nvPr/>
        </p:nvSpPr>
        <p:spPr>
          <a:xfrm>
            <a:off x="3223868" y="4116254"/>
            <a:ext cx="2206592" cy="1246495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 panose="02000503000000020003" pitchFamily="2" charset="0"/>
              </a:rPr>
              <a:t>Nau Gaudí (1878), </a:t>
            </a:r>
            <a:r>
              <a:rPr lang="es-ES" sz="1200" dirty="0" err="1"/>
              <a:t>headquarters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cooperative </a:t>
            </a:r>
            <a:r>
              <a:rPr lang="es-ES" sz="1200" dirty="0" err="1"/>
              <a:t>society</a:t>
            </a:r>
            <a:r>
              <a:rPr lang="es-ES" sz="1200" dirty="0"/>
              <a:t> La Obrera </a:t>
            </a:r>
            <a:r>
              <a:rPr lang="es-ES" sz="1200" dirty="0" err="1"/>
              <a:t>Mataronense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first</a:t>
            </a:r>
            <a:r>
              <a:rPr lang="es-ES" sz="1200" dirty="0"/>
              <a:t> </a:t>
            </a:r>
            <a:r>
              <a:rPr lang="es-ES" sz="1200" dirty="0" err="1"/>
              <a:t>work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architect</a:t>
            </a:r>
            <a:r>
              <a:rPr lang="es-ES" sz="1200" dirty="0"/>
              <a:t> Antoni Gaudí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leil Lt" panose="02000503000000020003" pitchFamily="2" charset="0"/>
            </a:endParaRPr>
          </a:p>
        </p:txBody>
      </p:sp>
      <p:sp>
        <p:nvSpPr>
          <p:cNvPr id="7" name="CuadroTexto 147">
            <a:extLst>
              <a:ext uri="{FF2B5EF4-FFF2-40B4-BE49-F238E27FC236}">
                <a16:creationId xmlns:a16="http://schemas.microsoft.com/office/drawing/2014/main" id="{0967056B-855C-6428-B4E4-2680321FB047}"/>
              </a:ext>
            </a:extLst>
          </p:cNvPr>
          <p:cNvSpPr txBox="1"/>
          <p:nvPr/>
        </p:nvSpPr>
        <p:spPr>
          <a:xfrm>
            <a:off x="5736904" y="4382911"/>
            <a:ext cx="3279690" cy="692497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/>
              </a:rPr>
              <a:t>Biblioteca Pompeu Fabra (1997),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world’s</a:t>
            </a:r>
            <a:r>
              <a:rPr lang="es-ES" sz="1200" dirty="0"/>
              <a:t> </a:t>
            </a:r>
            <a:r>
              <a:rPr lang="es-ES" sz="1200" dirty="0" err="1"/>
              <a:t>first</a:t>
            </a:r>
            <a:r>
              <a:rPr lang="es-ES" sz="1200" dirty="0"/>
              <a:t> </a:t>
            </a:r>
            <a:r>
              <a:rPr lang="es-ES" sz="1200" dirty="0" err="1"/>
              <a:t>prototype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 </a:t>
            </a:r>
            <a:r>
              <a:rPr lang="es-ES" sz="1200" dirty="0" err="1"/>
              <a:t>sustainable</a:t>
            </a:r>
            <a:r>
              <a:rPr lang="es-ES" sz="1200" dirty="0"/>
              <a:t> </a:t>
            </a:r>
            <a:r>
              <a:rPr lang="es-ES" sz="1200" dirty="0" err="1"/>
              <a:t>building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multifunctional</a:t>
            </a:r>
            <a:r>
              <a:rPr lang="es-ES" sz="1200" dirty="0"/>
              <a:t> </a:t>
            </a:r>
            <a:r>
              <a:rPr lang="es-ES" sz="1200" dirty="0" err="1"/>
              <a:t>photovoltaic</a:t>
            </a:r>
            <a:r>
              <a:rPr lang="es-ES" sz="1200" dirty="0"/>
              <a:t> modules</a:t>
            </a:r>
            <a:endParaRPr lang="es-E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5E7AFF-1212-CBB5-4AEB-51AD54B1D1F0}"/>
              </a:ext>
            </a:extLst>
          </p:cNvPr>
          <p:cNvSpPr/>
          <p:nvPr/>
        </p:nvSpPr>
        <p:spPr>
          <a:xfrm>
            <a:off x="3448170" y="2376414"/>
            <a:ext cx="1512000" cy="1512000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 sz="270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EC2B630-6803-E0DB-62E6-1C9439F5B695}"/>
              </a:ext>
            </a:extLst>
          </p:cNvPr>
          <p:cNvSpPr/>
          <p:nvPr/>
        </p:nvSpPr>
        <p:spPr>
          <a:xfrm>
            <a:off x="6252294" y="2633360"/>
            <a:ext cx="1728000" cy="1728000"/>
          </a:xfrm>
          <a:prstGeom prst="ellipse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 sz="270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5E52DA5-3ED3-4FB3-7520-4DF92CD949CC}"/>
              </a:ext>
            </a:extLst>
          </p:cNvPr>
          <p:cNvSpPr/>
          <p:nvPr/>
        </p:nvSpPr>
        <p:spPr>
          <a:xfrm>
            <a:off x="9507638" y="3640742"/>
            <a:ext cx="1998000" cy="1998000"/>
          </a:xfrm>
          <a:prstGeom prst="ellipse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 sz="2700"/>
          </a:p>
        </p:txBody>
      </p:sp>
      <p:sp>
        <p:nvSpPr>
          <p:cNvPr id="12" name="CuadroTexto 152">
            <a:extLst>
              <a:ext uri="{FF2B5EF4-FFF2-40B4-BE49-F238E27FC236}">
                <a16:creationId xmlns:a16="http://schemas.microsoft.com/office/drawing/2014/main" id="{F30AF8D4-ECAB-0DCA-0C2A-8A233C7081AF}"/>
              </a:ext>
            </a:extLst>
          </p:cNvPr>
          <p:cNvSpPr txBox="1"/>
          <p:nvPr/>
        </p:nvSpPr>
        <p:spPr>
          <a:xfrm>
            <a:off x="4469861" y="1768324"/>
            <a:ext cx="26516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950" dirty="0" err="1">
                <a:latin typeface="Soleil" panose="02000803000000020004" pitchFamily="2" charset="0"/>
              </a:rPr>
              <a:t>Cooperative</a:t>
            </a:r>
            <a:r>
              <a:rPr lang="ca-ES" sz="1950" dirty="0">
                <a:latin typeface="Soleil" panose="02000803000000020004" pitchFamily="2" charset="0"/>
              </a:rPr>
              <a:t> </a:t>
            </a:r>
            <a:r>
              <a:rPr lang="ca-ES" sz="1950" dirty="0" err="1">
                <a:latin typeface="Soleil" panose="02000803000000020004" pitchFamily="2" charset="0"/>
              </a:rPr>
              <a:t>city</a:t>
            </a:r>
            <a:endParaRPr lang="ca-ES" sz="1950" dirty="0">
              <a:latin typeface="Soleil" panose="02000803000000020004" pitchFamily="2" charset="0"/>
            </a:endParaRPr>
          </a:p>
        </p:txBody>
      </p:sp>
      <p:sp>
        <p:nvSpPr>
          <p:cNvPr id="13" name="CuadroTexto 153">
            <a:extLst>
              <a:ext uri="{FF2B5EF4-FFF2-40B4-BE49-F238E27FC236}">
                <a16:creationId xmlns:a16="http://schemas.microsoft.com/office/drawing/2014/main" id="{DB5368B8-D4DB-48C1-3C56-70B91F75E6E8}"/>
              </a:ext>
            </a:extLst>
          </p:cNvPr>
          <p:cNvSpPr txBox="1"/>
          <p:nvPr/>
        </p:nvSpPr>
        <p:spPr>
          <a:xfrm>
            <a:off x="7886164" y="2348593"/>
            <a:ext cx="194064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950" dirty="0">
                <a:latin typeface="Soleil" panose="02000803000000020004" pitchFamily="2" charset="0"/>
              </a:rPr>
              <a:t>Green </a:t>
            </a:r>
            <a:r>
              <a:rPr lang="es-ES" sz="1950" dirty="0" err="1">
                <a:latin typeface="Soleil" panose="02000803000000020004" pitchFamily="2" charset="0"/>
              </a:rPr>
              <a:t>city</a:t>
            </a:r>
            <a:endParaRPr lang="es-ES" sz="1950" dirty="0">
              <a:latin typeface="Soleil" panose="02000803000000020004" pitchFamily="2" charset="0"/>
            </a:endParaRPr>
          </a:p>
        </p:txBody>
      </p:sp>
      <p:sp>
        <p:nvSpPr>
          <p:cNvPr id="14" name="CuadroTexto 154">
            <a:extLst>
              <a:ext uri="{FF2B5EF4-FFF2-40B4-BE49-F238E27FC236}">
                <a16:creationId xmlns:a16="http://schemas.microsoft.com/office/drawing/2014/main" id="{88AE8006-DA1C-4B4C-12E0-71BB128BDB5C}"/>
              </a:ext>
            </a:extLst>
          </p:cNvPr>
          <p:cNvSpPr txBox="1"/>
          <p:nvPr/>
        </p:nvSpPr>
        <p:spPr>
          <a:xfrm>
            <a:off x="11156713" y="2872810"/>
            <a:ext cx="210599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950" dirty="0" err="1">
                <a:latin typeface="Soleil" panose="02000803000000020004" pitchFamily="2" charset="0"/>
              </a:rPr>
              <a:t>Knowledge</a:t>
            </a:r>
            <a:r>
              <a:rPr lang="es-ES" sz="1950" dirty="0">
                <a:latin typeface="Soleil" panose="02000803000000020004" pitchFamily="2" charset="0"/>
              </a:rPr>
              <a:t> </a:t>
            </a:r>
            <a:r>
              <a:rPr lang="es-ES" sz="1950" dirty="0" err="1">
                <a:latin typeface="Soleil" panose="02000803000000020004" pitchFamily="2" charset="0"/>
              </a:rPr>
              <a:t>city</a:t>
            </a:r>
            <a:endParaRPr lang="es-ES" sz="1950" dirty="0">
              <a:latin typeface="Soleil" panose="02000803000000020004" pitchFamily="2" charset="0"/>
            </a:endParaRPr>
          </a:p>
        </p:txBody>
      </p:sp>
      <p:sp>
        <p:nvSpPr>
          <p:cNvPr id="15" name="CuadroTexto 162">
            <a:extLst>
              <a:ext uri="{FF2B5EF4-FFF2-40B4-BE49-F238E27FC236}">
                <a16:creationId xmlns:a16="http://schemas.microsoft.com/office/drawing/2014/main" id="{CE727BF5-3B0A-6457-3EE9-7C37CD4CF9A2}"/>
              </a:ext>
            </a:extLst>
          </p:cNvPr>
          <p:cNvSpPr txBox="1"/>
          <p:nvPr/>
        </p:nvSpPr>
        <p:spPr>
          <a:xfrm>
            <a:off x="12370687" y="8226194"/>
            <a:ext cx="3813263" cy="507831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/>
              <a:t>Mataró 2030 Urban Agenda </a:t>
            </a:r>
            <a:r>
              <a:rPr lang="es-ES" sz="1200" dirty="0" err="1"/>
              <a:t>Action</a:t>
            </a:r>
            <a:r>
              <a:rPr lang="es-ES" sz="1200" dirty="0"/>
              <a:t> Plan, </a:t>
            </a:r>
          </a:p>
          <a:p>
            <a:pPr algn="ctr"/>
            <a:r>
              <a:rPr lang="es-ES" sz="1200" dirty="0" err="1"/>
              <a:t>aligned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Urban Agenda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leil Lt" panose="02000503000000020003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4463BAE-CCDD-44E6-13E0-858C9CD3A1B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748" y="5638534"/>
            <a:ext cx="2106000" cy="224753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F6C0E5F-C666-F620-F348-BDB0CDDCA68E}"/>
              </a:ext>
            </a:extLst>
          </p:cNvPr>
          <p:cNvSpPr/>
          <p:nvPr/>
        </p:nvSpPr>
        <p:spPr>
          <a:xfrm>
            <a:off x="14320158" y="3081561"/>
            <a:ext cx="3090784" cy="1277355"/>
          </a:xfrm>
          <a:prstGeom prst="rect">
            <a:avLst/>
          </a:prstGeom>
          <a:solidFill>
            <a:srgbClr val="FF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From</a:t>
            </a: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 </a:t>
            </a:r>
            <a:r>
              <a:rPr lang="es-E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an</a:t>
            </a: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 industrial </a:t>
            </a:r>
            <a:r>
              <a:rPr lang="es-E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past</a:t>
            </a: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 </a:t>
            </a:r>
            <a:r>
              <a:rPr lang="es-E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to</a:t>
            </a: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 a </a:t>
            </a:r>
            <a:r>
              <a:rPr lang="es-E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sustainable</a:t>
            </a: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" panose="02000803000000020004" pitchFamily="2" charset="0"/>
              </a:rPr>
              <a:t> future</a:t>
            </a:r>
          </a:p>
        </p:txBody>
      </p:sp>
      <p:sp>
        <p:nvSpPr>
          <p:cNvPr id="20" name="CuadroTexto 147">
            <a:extLst>
              <a:ext uri="{FF2B5EF4-FFF2-40B4-BE49-F238E27FC236}">
                <a16:creationId xmlns:a16="http://schemas.microsoft.com/office/drawing/2014/main" id="{30634F1F-5E5D-0A00-133B-E78D68D99503}"/>
              </a:ext>
            </a:extLst>
          </p:cNvPr>
          <p:cNvSpPr txBox="1"/>
          <p:nvPr/>
        </p:nvSpPr>
        <p:spPr>
          <a:xfrm>
            <a:off x="9064441" y="5814537"/>
            <a:ext cx="2994854" cy="507831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/>
              </a:rPr>
              <a:t> 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il Lt"/>
              </a:rPr>
              <a:t>TecnoCampus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il Lt"/>
              </a:rPr>
              <a:t> (2010), </a:t>
            </a:r>
            <a:r>
              <a:rPr lang="es-ES" sz="1200" dirty="0" err="1"/>
              <a:t>an</a:t>
            </a:r>
            <a:r>
              <a:rPr lang="es-ES" sz="1200" dirty="0"/>
              <a:t> innovative </a:t>
            </a:r>
            <a:r>
              <a:rPr lang="es-ES" sz="1200" dirty="0" err="1"/>
              <a:t>university</a:t>
            </a:r>
            <a:r>
              <a:rPr lang="es-ES" sz="1200" dirty="0"/>
              <a:t> and </a:t>
            </a:r>
            <a:r>
              <a:rPr lang="es-ES" sz="1200" dirty="0" err="1"/>
              <a:t>business</a:t>
            </a:r>
            <a:r>
              <a:rPr lang="es-ES" sz="1200" dirty="0"/>
              <a:t> </a:t>
            </a:r>
            <a:r>
              <a:rPr lang="es-ES" sz="1200" dirty="0" err="1"/>
              <a:t>park</a:t>
            </a:r>
            <a:r>
              <a:rPr lang="es-ES" sz="1200" dirty="0"/>
              <a:t> </a:t>
            </a:r>
            <a:r>
              <a:rPr lang="es-ES" sz="1200" dirty="0" err="1"/>
              <a:t>model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leil Lt"/>
            </a:endParaRPr>
          </a:p>
        </p:txBody>
      </p:sp>
    </p:spTree>
    <p:extLst>
      <p:ext uri="{BB962C8B-B14F-4D97-AF65-F5344CB8AC3E}">
        <p14:creationId xmlns:p14="http://schemas.microsoft.com/office/powerpoint/2010/main" val="1709673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2"/>
          <p:cNvSpPr/>
          <p:nvPr/>
        </p:nvSpPr>
        <p:spPr>
          <a:xfrm>
            <a:off x="5948280" y="9015120"/>
            <a:ext cx="10337400" cy="1162440"/>
          </a:xfrm>
          <a:custGeom>
            <a:avLst/>
            <a:gdLst/>
            <a:ahLst/>
            <a:cxnLst/>
            <a:rect l="l" t="t" r="r" b="b"/>
            <a:pathLst>
              <a:path w="10340546" h="1165662">
                <a:moveTo>
                  <a:pt x="0" y="0"/>
                </a:moveTo>
                <a:lnTo>
                  <a:pt x="10340546" y="0"/>
                </a:lnTo>
                <a:lnTo>
                  <a:pt x="10340546" y="1165661"/>
                </a:lnTo>
                <a:lnTo>
                  <a:pt x="0" y="1165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>
              <a:alphaModFix amt="34000"/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52" name="CustomShape 3"/>
          <p:cNvSpPr/>
          <p:nvPr/>
        </p:nvSpPr>
        <p:spPr>
          <a:xfrm>
            <a:off x="5894640" y="6462720"/>
            <a:ext cx="10337400" cy="1162440"/>
          </a:xfrm>
          <a:custGeom>
            <a:avLst/>
            <a:gdLst/>
            <a:ahLst/>
            <a:cxnLst/>
            <a:rect l="l" t="t" r="r" b="b"/>
            <a:pathLst>
              <a:path w="10340546" h="1165662">
                <a:moveTo>
                  <a:pt x="0" y="0"/>
                </a:moveTo>
                <a:lnTo>
                  <a:pt x="10340546" y="0"/>
                </a:lnTo>
                <a:lnTo>
                  <a:pt x="10340546" y="1165662"/>
                </a:lnTo>
                <a:lnTo>
                  <a:pt x="0" y="116566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54" name="CustomShape 5"/>
          <p:cNvSpPr/>
          <p:nvPr/>
        </p:nvSpPr>
        <p:spPr>
          <a:xfrm>
            <a:off x="712511" y="7505771"/>
            <a:ext cx="4938700" cy="1636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3923"/>
              </a:lnSpc>
            </a:pPr>
            <a:r>
              <a:rPr lang="es-ES" sz="3700" b="0" strike="noStrike" spc="-1">
                <a:solidFill>
                  <a:srgbClr val="000000"/>
                </a:solidFill>
                <a:latin typeface="Poppins Bold"/>
                <a:ea typeface="DejaVu Sans"/>
              </a:rPr>
              <a:t>3 </a:t>
            </a:r>
            <a:r>
              <a:rPr lang="es-ES" sz="3700" spc="-1">
                <a:solidFill>
                  <a:srgbClr val="000000"/>
                </a:solidFill>
                <a:latin typeface="Poppins Bold"/>
                <a:ea typeface="DejaVu Sans"/>
              </a:rPr>
              <a:t>GLOBAL CHALLENGES</a:t>
            </a:r>
            <a:endParaRPr lang="es-ES" sz="3700" b="0" strike="noStrike" spc="-1">
              <a:latin typeface="Arial"/>
            </a:endParaRPr>
          </a:p>
          <a:p>
            <a:pPr>
              <a:lnSpc>
                <a:spcPts val="2650"/>
              </a:lnSpc>
            </a:pPr>
            <a:r>
              <a:rPr lang="es-ES" sz="2500" spc="-1">
                <a:solidFill>
                  <a:srgbClr val="000000"/>
                </a:solidFill>
                <a:latin typeface="Poppins Bold"/>
              </a:rPr>
              <a:t>WHICH ARE THE MAIN OBJECTIVES OF THE STRATEGY</a:t>
            </a:r>
            <a:endParaRPr lang="es-ES" sz="2500" spc="-1">
              <a:latin typeface="Poppins Bold"/>
              <a:cs typeface="Poppins Bold"/>
            </a:endParaRPr>
          </a:p>
        </p:txBody>
      </p:sp>
      <p:sp>
        <p:nvSpPr>
          <p:cNvPr id="55" name="CustomShape 6"/>
          <p:cNvSpPr/>
          <p:nvPr/>
        </p:nvSpPr>
        <p:spPr>
          <a:xfrm>
            <a:off x="10764000" y="2899800"/>
            <a:ext cx="10445040" cy="85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3922"/>
              </a:lnSpc>
            </a:pPr>
            <a:r>
              <a:rPr lang="es-ES" sz="3700" spc="-1">
                <a:solidFill>
                  <a:srgbClr val="000000"/>
                </a:solidFill>
                <a:latin typeface="Poppins Bold"/>
              </a:rPr>
              <a:t>STRATEGY SCHEMA</a:t>
            </a:r>
            <a:endParaRPr lang="es-ES"/>
          </a:p>
          <a:p>
            <a:pPr>
              <a:lnSpc>
                <a:spcPts val="2863"/>
              </a:lnSpc>
            </a:pPr>
            <a:r>
              <a:rPr lang="es-ES" sz="2700" b="0" strike="noStrike" spc="-1">
                <a:solidFill>
                  <a:srgbClr val="000000"/>
                </a:solidFill>
                <a:latin typeface="Poppins Bold"/>
                <a:ea typeface="DejaVu Sans"/>
              </a:rPr>
              <a:t>MATARÓ </a:t>
            </a:r>
            <a:r>
              <a:rPr lang="es-ES" sz="2700" spc="-1">
                <a:solidFill>
                  <a:srgbClr val="000000"/>
                </a:solidFill>
                <a:latin typeface="Poppins Bold"/>
                <a:ea typeface="DejaVu Sans"/>
              </a:rPr>
              <a:t>URBAN AGENDA </a:t>
            </a:r>
            <a:r>
              <a:rPr lang="es-ES" sz="2700" b="0" strike="noStrike" spc="-1">
                <a:solidFill>
                  <a:srgbClr val="000000"/>
                </a:solidFill>
                <a:latin typeface="Poppins Bold"/>
                <a:ea typeface="DejaVu Sans"/>
              </a:rPr>
              <a:t>2030</a:t>
            </a:r>
            <a:endParaRPr lang="es-ES" sz="2700" b="0" strike="noStrike" spc="-1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6028237" y="6711096"/>
            <a:ext cx="10070206" cy="797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 algn="ctr">
              <a:lnSpc>
                <a:spcPts val="2801"/>
              </a:lnSpc>
            </a:pPr>
            <a:r>
              <a:rPr lang="es-ES" sz="2000" spc="-1" dirty="0" err="1">
                <a:latin typeface="Poppins"/>
                <a:cs typeface="Poppins"/>
              </a:rPr>
              <a:t>Generate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equitable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opportunities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for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the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inclusion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of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all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people</a:t>
            </a:r>
            <a:r>
              <a:rPr lang="es-ES" sz="2000" spc="-1" dirty="0">
                <a:latin typeface="Poppins"/>
                <a:cs typeface="Poppins"/>
              </a:rPr>
              <a:t> in </a:t>
            </a:r>
            <a:r>
              <a:rPr lang="es-ES" sz="2000" spc="-1" dirty="0" err="1">
                <a:latin typeface="Poppins"/>
                <a:cs typeface="Poppins"/>
              </a:rPr>
              <a:t>the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city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through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economic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activity</a:t>
            </a:r>
            <a:r>
              <a:rPr lang="es-ES" sz="2000" spc="-1" dirty="0">
                <a:latin typeface="Poppins"/>
                <a:cs typeface="Poppins"/>
              </a:rPr>
              <a:t> and </a:t>
            </a:r>
            <a:r>
              <a:rPr lang="es-ES" sz="2000" spc="-1" dirty="0" err="1">
                <a:latin typeface="Poppins"/>
                <a:cs typeface="Poppins"/>
              </a:rPr>
              <a:t>comunity</a:t>
            </a:r>
            <a:r>
              <a:rPr lang="es-ES" sz="2000" spc="-1" dirty="0">
                <a:latin typeface="Poppins"/>
                <a:cs typeface="Poppins"/>
              </a:rPr>
              <a:t> </a:t>
            </a:r>
            <a:r>
              <a:rPr lang="es-ES" sz="2000" spc="-1" dirty="0" err="1">
                <a:latin typeface="Poppins"/>
                <a:cs typeface="Poppins"/>
              </a:rPr>
              <a:t>life</a:t>
            </a:r>
            <a:r>
              <a:rPr lang="es-ES" sz="2000" spc="-1" dirty="0">
                <a:latin typeface="Poppins"/>
                <a:cs typeface="Poppins"/>
              </a:rPr>
              <a:t>.</a:t>
            </a:r>
          </a:p>
        </p:txBody>
      </p:sp>
      <p:sp>
        <p:nvSpPr>
          <p:cNvPr id="57" name="CustomShape 8"/>
          <p:cNvSpPr/>
          <p:nvPr/>
        </p:nvSpPr>
        <p:spPr>
          <a:xfrm>
            <a:off x="6084720" y="8151480"/>
            <a:ext cx="10337400" cy="35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 algn="ctr">
              <a:lnSpc>
                <a:spcPts val="2801"/>
              </a:lnSpc>
            </a:pPr>
            <a:r>
              <a:rPr lang="es-ES" sz="2000" spc="-1" err="1">
                <a:latin typeface="Poppins"/>
                <a:cs typeface="Poppins"/>
              </a:rPr>
              <a:t>Attract</a:t>
            </a:r>
            <a:r>
              <a:rPr lang="es-ES" sz="2000" spc="-1">
                <a:latin typeface="Poppins"/>
                <a:cs typeface="Poppins"/>
              </a:rPr>
              <a:t>, </a:t>
            </a:r>
            <a:r>
              <a:rPr lang="es-ES" sz="2000" spc="-1" err="1">
                <a:latin typeface="Poppins"/>
                <a:cs typeface="Poppins"/>
              </a:rPr>
              <a:t>generate</a:t>
            </a:r>
            <a:r>
              <a:rPr lang="es-ES" sz="2000" spc="-1">
                <a:latin typeface="Poppins"/>
                <a:cs typeface="Poppins"/>
              </a:rPr>
              <a:t> and </a:t>
            </a:r>
            <a:r>
              <a:rPr lang="es-ES" sz="2000" spc="-1" err="1">
                <a:latin typeface="Poppins"/>
                <a:cs typeface="Poppins"/>
              </a:rPr>
              <a:t>retain</a:t>
            </a:r>
            <a:r>
              <a:rPr lang="es-ES" sz="2000" spc="-1">
                <a:latin typeface="Poppins"/>
                <a:cs typeface="Poppins"/>
              </a:rPr>
              <a:t> </a:t>
            </a:r>
            <a:r>
              <a:rPr lang="es-ES" sz="2000" spc="-1" err="1">
                <a:latin typeface="Poppins"/>
                <a:cs typeface="Poppins"/>
              </a:rPr>
              <a:t>talent</a:t>
            </a:r>
            <a:r>
              <a:rPr lang="es-ES" sz="2000" spc="-1">
                <a:latin typeface="Poppins"/>
                <a:cs typeface="Poppins"/>
              </a:rPr>
              <a:t> </a:t>
            </a:r>
            <a:r>
              <a:rPr lang="es-ES" sz="2000" spc="-1" err="1">
                <a:latin typeface="Poppins"/>
                <a:cs typeface="Poppins"/>
              </a:rPr>
              <a:t>to</a:t>
            </a:r>
            <a:r>
              <a:rPr lang="es-ES" sz="2000" spc="-1">
                <a:latin typeface="Poppins"/>
                <a:cs typeface="Poppins"/>
              </a:rPr>
              <a:t> </a:t>
            </a:r>
            <a:r>
              <a:rPr lang="es-ES" sz="2000" spc="-1" err="1">
                <a:latin typeface="Poppins"/>
                <a:cs typeface="Poppins"/>
              </a:rPr>
              <a:t>build</a:t>
            </a:r>
            <a:r>
              <a:rPr lang="es-ES" sz="2000" spc="-1">
                <a:latin typeface="Poppins"/>
                <a:cs typeface="Poppins"/>
              </a:rPr>
              <a:t> a </a:t>
            </a:r>
            <a:r>
              <a:rPr lang="es-ES" sz="2000" spc="-1" err="1">
                <a:latin typeface="Poppins"/>
                <a:cs typeface="Poppins"/>
              </a:rPr>
              <a:t>rich</a:t>
            </a:r>
            <a:r>
              <a:rPr lang="es-ES" sz="2000" spc="-1">
                <a:latin typeface="Poppins"/>
                <a:cs typeface="Poppins"/>
              </a:rPr>
              <a:t> and diverse city.</a:t>
            </a:r>
          </a:p>
        </p:txBody>
      </p:sp>
      <p:sp>
        <p:nvSpPr>
          <p:cNvPr id="58" name="CustomShape 9"/>
          <p:cNvSpPr/>
          <p:nvPr/>
        </p:nvSpPr>
        <p:spPr>
          <a:xfrm>
            <a:off x="5948280" y="9247320"/>
            <a:ext cx="10337400" cy="7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 algn="ctr">
              <a:lnSpc>
                <a:spcPts val="2801"/>
              </a:lnSpc>
            </a:pPr>
            <a:r>
              <a:rPr lang="es-ES" sz="2000" spc="-1" err="1">
                <a:solidFill>
                  <a:srgbClr val="000000"/>
                </a:solidFill>
                <a:latin typeface="Poppins"/>
              </a:rPr>
              <a:t>Improve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people's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quality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of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life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by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caring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for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the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human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environment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,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the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built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city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, and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the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physical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000" spc="-1" err="1">
                <a:solidFill>
                  <a:srgbClr val="000000"/>
                </a:solidFill>
                <a:latin typeface="Poppins"/>
              </a:rPr>
              <a:t>habitat</a:t>
            </a:r>
            <a:r>
              <a:rPr lang="es-ES" sz="2000" spc="-1">
                <a:solidFill>
                  <a:srgbClr val="000000"/>
                </a:solidFill>
                <a:latin typeface="Poppins"/>
              </a:rPr>
              <a:t>. </a:t>
            </a:r>
            <a:endParaRPr lang="es-ES"/>
          </a:p>
        </p:txBody>
      </p:sp>
      <p:grpSp>
        <p:nvGrpSpPr>
          <p:cNvPr id="59" name="Group 10"/>
          <p:cNvGrpSpPr/>
          <p:nvPr/>
        </p:nvGrpSpPr>
        <p:grpSpPr>
          <a:xfrm>
            <a:off x="17811720" y="3699360"/>
            <a:ext cx="245160" cy="1236240"/>
            <a:chOff x="17811720" y="3699360"/>
            <a:chExt cx="245160" cy="1236240"/>
          </a:xfrm>
        </p:grpSpPr>
        <p:grpSp>
          <p:nvGrpSpPr>
            <p:cNvPr id="60" name="Group 11"/>
            <p:cNvGrpSpPr/>
            <p:nvPr/>
          </p:nvGrpSpPr>
          <p:grpSpPr>
            <a:xfrm>
              <a:off x="17811720" y="3699360"/>
              <a:ext cx="245160" cy="245160"/>
              <a:chOff x="17811720" y="3699360"/>
              <a:chExt cx="245160" cy="245160"/>
            </a:xfrm>
          </p:grpSpPr>
          <p:sp>
            <p:nvSpPr>
              <p:cNvPr id="61" name="CustomShape 12"/>
              <p:cNvSpPr/>
              <p:nvPr/>
            </p:nvSpPr>
            <p:spPr>
              <a:xfrm rot="5400000">
                <a:off x="17811720" y="369936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62" name="Group 13"/>
            <p:cNvGrpSpPr/>
            <p:nvPr/>
          </p:nvGrpSpPr>
          <p:grpSpPr>
            <a:xfrm>
              <a:off x="17811720" y="4197960"/>
              <a:ext cx="245160" cy="245160"/>
              <a:chOff x="17811720" y="4197960"/>
              <a:chExt cx="245160" cy="245160"/>
            </a:xfrm>
          </p:grpSpPr>
          <p:sp>
            <p:nvSpPr>
              <p:cNvPr id="63" name="CustomShape 14"/>
              <p:cNvSpPr/>
              <p:nvPr/>
            </p:nvSpPr>
            <p:spPr>
              <a:xfrm rot="5400000">
                <a:off x="17811720" y="419796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64" name="Group 15"/>
            <p:cNvGrpSpPr/>
            <p:nvPr/>
          </p:nvGrpSpPr>
          <p:grpSpPr>
            <a:xfrm>
              <a:off x="17811720" y="4690440"/>
              <a:ext cx="245160" cy="245160"/>
              <a:chOff x="17811720" y="4690440"/>
              <a:chExt cx="245160" cy="245160"/>
            </a:xfrm>
          </p:grpSpPr>
          <p:sp>
            <p:nvSpPr>
              <p:cNvPr id="65" name="CustomShape 16"/>
              <p:cNvSpPr/>
              <p:nvPr/>
            </p:nvSpPr>
            <p:spPr>
              <a:xfrm rot="5400000">
                <a:off x="17811720" y="469044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66" name="Group 17"/>
          <p:cNvGrpSpPr/>
          <p:nvPr/>
        </p:nvGrpSpPr>
        <p:grpSpPr>
          <a:xfrm>
            <a:off x="17811720" y="5433120"/>
            <a:ext cx="245160" cy="1236600"/>
            <a:chOff x="17811720" y="5433120"/>
            <a:chExt cx="245160" cy="1236600"/>
          </a:xfrm>
        </p:grpSpPr>
        <p:grpSp>
          <p:nvGrpSpPr>
            <p:cNvPr id="67" name="Group 18"/>
            <p:cNvGrpSpPr/>
            <p:nvPr/>
          </p:nvGrpSpPr>
          <p:grpSpPr>
            <a:xfrm>
              <a:off x="17811720" y="5433120"/>
              <a:ext cx="245160" cy="245160"/>
              <a:chOff x="17811720" y="5433120"/>
              <a:chExt cx="245160" cy="245160"/>
            </a:xfrm>
          </p:grpSpPr>
          <p:sp>
            <p:nvSpPr>
              <p:cNvPr id="68" name="CustomShape 19"/>
              <p:cNvSpPr/>
              <p:nvPr/>
            </p:nvSpPr>
            <p:spPr>
              <a:xfrm rot="5400000">
                <a:off x="17811720" y="543312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69" name="Group 20"/>
            <p:cNvGrpSpPr/>
            <p:nvPr/>
          </p:nvGrpSpPr>
          <p:grpSpPr>
            <a:xfrm>
              <a:off x="17811720" y="5931720"/>
              <a:ext cx="245160" cy="245160"/>
              <a:chOff x="17811720" y="5931720"/>
              <a:chExt cx="245160" cy="245160"/>
            </a:xfrm>
          </p:grpSpPr>
          <p:sp>
            <p:nvSpPr>
              <p:cNvPr id="70" name="CustomShape 21"/>
              <p:cNvSpPr/>
              <p:nvPr/>
            </p:nvSpPr>
            <p:spPr>
              <a:xfrm rot="5400000">
                <a:off x="17811720" y="593172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71" name="Group 22"/>
            <p:cNvGrpSpPr/>
            <p:nvPr/>
          </p:nvGrpSpPr>
          <p:grpSpPr>
            <a:xfrm>
              <a:off x="17811720" y="6424560"/>
              <a:ext cx="245160" cy="245160"/>
              <a:chOff x="17811720" y="6424560"/>
              <a:chExt cx="245160" cy="245160"/>
            </a:xfrm>
          </p:grpSpPr>
          <p:sp>
            <p:nvSpPr>
              <p:cNvPr id="72" name="CustomShape 23"/>
              <p:cNvSpPr/>
              <p:nvPr/>
            </p:nvSpPr>
            <p:spPr>
              <a:xfrm rot="5400000">
                <a:off x="17811720" y="642456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73" name="Group 24"/>
          <p:cNvGrpSpPr/>
          <p:nvPr/>
        </p:nvGrpSpPr>
        <p:grpSpPr>
          <a:xfrm>
            <a:off x="17811720" y="7168320"/>
            <a:ext cx="245160" cy="1236240"/>
            <a:chOff x="17811720" y="7168320"/>
            <a:chExt cx="245160" cy="1236240"/>
          </a:xfrm>
        </p:grpSpPr>
        <p:grpSp>
          <p:nvGrpSpPr>
            <p:cNvPr id="74" name="Group 25"/>
            <p:cNvGrpSpPr/>
            <p:nvPr/>
          </p:nvGrpSpPr>
          <p:grpSpPr>
            <a:xfrm>
              <a:off x="17811720" y="7168320"/>
              <a:ext cx="245160" cy="245160"/>
              <a:chOff x="17811720" y="7168320"/>
              <a:chExt cx="245160" cy="245160"/>
            </a:xfrm>
          </p:grpSpPr>
          <p:sp>
            <p:nvSpPr>
              <p:cNvPr id="75" name="CustomShape 26"/>
              <p:cNvSpPr/>
              <p:nvPr/>
            </p:nvSpPr>
            <p:spPr>
              <a:xfrm rot="5400000">
                <a:off x="17811720" y="716832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76" name="Group 27"/>
            <p:cNvGrpSpPr/>
            <p:nvPr/>
          </p:nvGrpSpPr>
          <p:grpSpPr>
            <a:xfrm>
              <a:off x="17811720" y="7666920"/>
              <a:ext cx="245160" cy="245160"/>
              <a:chOff x="17811720" y="7666920"/>
              <a:chExt cx="245160" cy="245160"/>
            </a:xfrm>
          </p:grpSpPr>
          <p:sp>
            <p:nvSpPr>
              <p:cNvPr id="77" name="CustomShape 28"/>
              <p:cNvSpPr/>
              <p:nvPr/>
            </p:nvSpPr>
            <p:spPr>
              <a:xfrm rot="5400000">
                <a:off x="17811720" y="766692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78" name="Group 29"/>
            <p:cNvGrpSpPr/>
            <p:nvPr/>
          </p:nvGrpSpPr>
          <p:grpSpPr>
            <a:xfrm>
              <a:off x="17811720" y="8159400"/>
              <a:ext cx="245160" cy="245160"/>
              <a:chOff x="17811720" y="8159400"/>
              <a:chExt cx="245160" cy="245160"/>
            </a:xfrm>
          </p:grpSpPr>
          <p:sp>
            <p:nvSpPr>
              <p:cNvPr id="79" name="CustomShape 30"/>
              <p:cNvSpPr/>
              <p:nvPr/>
            </p:nvSpPr>
            <p:spPr>
              <a:xfrm rot="5400000">
                <a:off x="17811720" y="8159400"/>
                <a:ext cx="24516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CC2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80" name="CustomShape 31"/>
          <p:cNvSpPr/>
          <p:nvPr/>
        </p:nvSpPr>
        <p:spPr>
          <a:xfrm>
            <a:off x="11063577" y="4136623"/>
            <a:ext cx="4638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www.mataro.cat/sites/agendaurbana2030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81" name="CustomShape 32"/>
          <p:cNvSpPr/>
          <p:nvPr/>
        </p:nvSpPr>
        <p:spPr>
          <a:xfrm>
            <a:off x="0" y="-12600"/>
            <a:ext cx="18284760" cy="137988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82" name="CustomShape 33"/>
          <p:cNvSpPr/>
          <p:nvPr/>
        </p:nvSpPr>
        <p:spPr>
          <a:xfrm>
            <a:off x="1017360" y="282960"/>
            <a:ext cx="13814746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7160" tIns="68760" rIns="137160" bIns="68760" anchor="t"/>
          <a:lstStyle/>
          <a:p>
            <a:r>
              <a:rPr lang="es-ES" sz="4800" b="1" spc="-1" dirty="0">
                <a:solidFill>
                  <a:srgbClr val="FFFFFF"/>
                </a:solidFill>
                <a:latin typeface="Arial"/>
                <a:ea typeface="Calibri"/>
              </a:rPr>
              <a:t>Urban Agenda </a:t>
            </a:r>
            <a:r>
              <a:rPr lang="es-ES" sz="4800" b="1" spc="-1" dirty="0" err="1">
                <a:solidFill>
                  <a:srgbClr val="FFFFFF"/>
                </a:solidFill>
                <a:latin typeface="Arial"/>
                <a:ea typeface="Calibri"/>
              </a:rPr>
              <a:t>Action</a:t>
            </a:r>
            <a:r>
              <a:rPr lang="es-ES" sz="4800" b="1" spc="-1" dirty="0">
                <a:solidFill>
                  <a:srgbClr val="FFFFFF"/>
                </a:solidFill>
                <a:latin typeface="Arial"/>
                <a:ea typeface="Calibri"/>
              </a:rPr>
              <a:t> Plan</a:t>
            </a:r>
            <a:endParaRPr lang="es-ES" sz="4800" b="0" strike="noStrike" spc="-1" dirty="0">
              <a:latin typeface="Arial"/>
            </a:endParaRPr>
          </a:p>
        </p:txBody>
      </p:sp>
      <p:sp>
        <p:nvSpPr>
          <p:cNvPr id="83" name="CustomShape 34"/>
          <p:cNvSpPr/>
          <p:nvPr/>
        </p:nvSpPr>
        <p:spPr>
          <a:xfrm>
            <a:off x="17234280" y="-1260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841467C3-7A1A-7ACD-DA68-44F9DBFF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600" r="2778" b="6903"/>
          <a:stretch>
            <a:fillRect/>
          </a:stretch>
        </p:blipFill>
        <p:spPr>
          <a:xfrm>
            <a:off x="489127" y="1659600"/>
            <a:ext cx="9362018" cy="459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B288D-1740-7961-7C69-A095AC6E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6424ABFB-098F-484E-3F82-C52D99E075EC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11398"/>
              </a:lnSpc>
            </a:pPr>
            <a:endParaRPr lang="es-ES" sz="9500" b="0" strike="noStrike" spc="-1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D4A1031C-A509-8361-068B-2CBA4536E7A6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ts val="11398"/>
              </a:lnSpc>
            </a:pPr>
            <a:endParaRPr lang="es-ES" sz="9500" b="0" strike="noStrike" spc="-1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817A2182-9935-DEF6-D0C2-EF3C68F6B872}"/>
              </a:ext>
            </a:extLst>
          </p:cNvPr>
          <p:cNvSpPr/>
          <p:nvPr/>
        </p:nvSpPr>
        <p:spPr>
          <a:xfrm>
            <a:off x="0" y="-157320"/>
            <a:ext cx="18284760" cy="177473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10A35D60-C790-9E7C-631F-06B74A237388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pPr>
              <a:lnSpc>
                <a:spcPct val="100000"/>
              </a:lnSpc>
            </a:pPr>
            <a:endParaRPr lang="es-ES" sz="5400" b="1" strike="noStrike" spc="-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51450758-0619-9269-6175-7933F717D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" t="24007" r="14033" b="2941"/>
          <a:stretch/>
        </p:blipFill>
        <p:spPr>
          <a:xfrm>
            <a:off x="192242" y="1730520"/>
            <a:ext cx="17614653" cy="8556480"/>
          </a:xfrm>
          <a:prstGeom prst="rect">
            <a:avLst/>
          </a:prstGeom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1BE125DE-D7E3-BE42-5108-6D11FD581CC9}"/>
              </a:ext>
            </a:extLst>
          </p:cNvPr>
          <p:cNvSpPr/>
          <p:nvPr/>
        </p:nvSpPr>
        <p:spPr>
          <a:xfrm>
            <a:off x="1393312" y="-6406"/>
            <a:ext cx="14405330" cy="1774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5000" tIns="67500" rIns="135000" bIns="67500" anchor="t"/>
          <a:lstStyle/>
          <a:p>
            <a:r>
              <a:rPr lang="es-ES" sz="48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Mataró Urban Agenda 2030</a:t>
            </a:r>
          </a:p>
          <a:p>
            <a:r>
              <a:rPr lang="es-ES" sz="48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Main</a:t>
            </a:r>
            <a:r>
              <a:rPr lang="es-ES" sz="48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ES" sz="4800" b="1" spc="-2" dirty="0" err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milestones</a:t>
            </a:r>
            <a:r>
              <a:rPr lang="es-ES" sz="4800" b="1" spc="-2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calendar</a:t>
            </a:r>
            <a:endParaRPr lang="es-ES" sz="27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30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A5175-03F1-034F-4BF0-E96A024E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1C35C1D7-9386-093D-34AA-51C41F10590F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9E163A77-31C1-D8F8-BB21-084DC20A5DCE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53879F62-9C82-E2E4-654E-23BC8FD42DE1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0EE06126-29D3-4585-972F-2EA8C4441CE4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ES" sz="5400" b="1" strike="noStrike" spc="-2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" name="CustomShape 15">
            <a:extLst>
              <a:ext uri="{FF2B5EF4-FFF2-40B4-BE49-F238E27FC236}">
                <a16:creationId xmlns:a16="http://schemas.microsoft.com/office/drawing/2014/main" id="{3F17CC3E-5F68-B073-9926-3F25E7BA1FBA}"/>
              </a:ext>
            </a:extLst>
          </p:cNvPr>
          <p:cNvSpPr/>
          <p:nvPr/>
        </p:nvSpPr>
        <p:spPr>
          <a:xfrm>
            <a:off x="17208000" y="-15732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6" name="CustomShape 12">
            <a:extLst>
              <a:ext uri="{FF2B5EF4-FFF2-40B4-BE49-F238E27FC236}">
                <a16:creationId xmlns:a16="http://schemas.microsoft.com/office/drawing/2014/main" id="{E2A40A02-8600-4B28-14BA-E0336AF155E7}"/>
              </a:ext>
            </a:extLst>
          </p:cNvPr>
          <p:cNvSpPr/>
          <p:nvPr/>
        </p:nvSpPr>
        <p:spPr>
          <a:xfrm>
            <a:off x="695715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Alignment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plans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agreements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with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2030 Agenda</a:t>
            </a:r>
            <a:endParaRPr lang="es-ES" sz="4400" b="1" spc="-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Imagen 2" descr="Gráfico, Gráfico radial&#10;&#10;El contenido generado por IA puede ser incorrecto.">
            <a:extLst>
              <a:ext uri="{FF2B5EF4-FFF2-40B4-BE49-F238E27FC236}">
                <a16:creationId xmlns:a16="http://schemas.microsoft.com/office/drawing/2014/main" id="{4DE53B5C-10B8-5201-FDD4-6E3BED82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18" y="1262063"/>
            <a:ext cx="15651347" cy="87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7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B19CE-1024-575F-2B51-9F898074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213D4D14-C03B-2125-6A0F-5CDEAD563B5D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CF06A1CD-42E8-2D30-5857-105A8D50E56F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1F7805F1-5A98-86D2-A001-5196F69F91AC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7389E7CD-AFDA-A2E2-5F43-31C5B91850AE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ES" sz="5400" b="1" strike="noStrike" spc="-2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" name="CustomShape 15">
            <a:extLst>
              <a:ext uri="{FF2B5EF4-FFF2-40B4-BE49-F238E27FC236}">
                <a16:creationId xmlns:a16="http://schemas.microsoft.com/office/drawing/2014/main" id="{AE1AAF09-4C49-8A6E-E1FD-BABD9849320A}"/>
              </a:ext>
            </a:extLst>
          </p:cNvPr>
          <p:cNvSpPr/>
          <p:nvPr/>
        </p:nvSpPr>
        <p:spPr>
          <a:xfrm>
            <a:off x="17208000" y="-15732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pic>
        <p:nvPicPr>
          <p:cNvPr id="2" name="Imagen 1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F19D216D-CE24-90C7-D061-D75AE924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96" y="1703921"/>
            <a:ext cx="14844163" cy="8245505"/>
          </a:xfrm>
          <a:prstGeom prst="rect">
            <a:avLst/>
          </a:prstGeom>
        </p:spPr>
      </p:pic>
      <p:sp>
        <p:nvSpPr>
          <p:cNvPr id="3" name="CustomShape 12">
            <a:extLst>
              <a:ext uri="{FF2B5EF4-FFF2-40B4-BE49-F238E27FC236}">
                <a16:creationId xmlns:a16="http://schemas.microsoft.com/office/drawing/2014/main" id="{758A6507-78B8-38DD-EF5F-A5C8A0711CFE}"/>
              </a:ext>
            </a:extLst>
          </p:cNvPr>
          <p:cNvSpPr/>
          <p:nvPr/>
        </p:nvSpPr>
        <p:spPr>
          <a:xfrm>
            <a:off x="695715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Alignment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plans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agreements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with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2030 Agenda</a:t>
            </a:r>
            <a:endParaRPr lang="es-ES" sz="4400" b="1" spc="-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674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72D2-E4B4-52DD-E81A-E3C126917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7">
            <a:extLst>
              <a:ext uri="{FF2B5EF4-FFF2-40B4-BE49-F238E27FC236}">
                <a16:creationId xmlns:a16="http://schemas.microsoft.com/office/drawing/2014/main" id="{3D583B81-4154-547A-9D7A-6901A514F93D}"/>
              </a:ext>
            </a:extLst>
          </p:cNvPr>
          <p:cNvSpPr/>
          <p:nvPr/>
        </p:nvSpPr>
        <p:spPr>
          <a:xfrm>
            <a:off x="1064880" y="1730520"/>
            <a:ext cx="1621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7" name="CustomShape 10">
            <a:extLst>
              <a:ext uri="{FF2B5EF4-FFF2-40B4-BE49-F238E27FC236}">
                <a16:creationId xmlns:a16="http://schemas.microsoft.com/office/drawing/2014/main" id="{66C81CB6-96E3-FAA3-571F-091985B2B205}"/>
              </a:ext>
            </a:extLst>
          </p:cNvPr>
          <p:cNvSpPr/>
          <p:nvPr/>
        </p:nvSpPr>
        <p:spPr>
          <a:xfrm>
            <a:off x="8911800" y="1823400"/>
            <a:ext cx="847800" cy="14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399"/>
              </a:lnSpc>
            </a:pPr>
            <a:endParaRPr lang="es-ES" sz="9501" b="0" strike="noStrike" spc="-2">
              <a:solidFill>
                <a:srgbClr val="FCC287"/>
              </a:solidFill>
              <a:latin typeface="Poppins Bold"/>
              <a:cs typeface="Poppins Bold"/>
            </a:endParaRPr>
          </a:p>
        </p:txBody>
      </p:sp>
      <p:sp>
        <p:nvSpPr>
          <p:cNvPr id="119" name="CustomShape 12">
            <a:extLst>
              <a:ext uri="{FF2B5EF4-FFF2-40B4-BE49-F238E27FC236}">
                <a16:creationId xmlns:a16="http://schemas.microsoft.com/office/drawing/2014/main" id="{8FF20616-A9E3-89B2-A6D3-8C7E7EB366D6}"/>
              </a:ext>
            </a:extLst>
          </p:cNvPr>
          <p:cNvSpPr/>
          <p:nvPr/>
        </p:nvSpPr>
        <p:spPr>
          <a:xfrm>
            <a:off x="0" y="-157320"/>
            <a:ext cx="18284760" cy="1308600"/>
          </a:xfrm>
          <a:prstGeom prst="rect">
            <a:avLst/>
          </a:prstGeom>
          <a:solidFill>
            <a:srgbClr val="007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/>
          </a:p>
        </p:txBody>
      </p:sp>
      <p:sp>
        <p:nvSpPr>
          <p:cNvPr id="120" name="CustomShape 13">
            <a:extLst>
              <a:ext uri="{FF2B5EF4-FFF2-40B4-BE49-F238E27FC236}">
                <a16:creationId xmlns:a16="http://schemas.microsoft.com/office/drawing/2014/main" id="{0B684544-C2C2-99D6-9E55-EFF520046EE7}"/>
              </a:ext>
            </a:extLst>
          </p:cNvPr>
          <p:cNvSpPr/>
          <p:nvPr/>
        </p:nvSpPr>
        <p:spPr>
          <a:xfrm>
            <a:off x="502920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>
            <a:defPPr>
              <a:defRPr lang="es-E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s-ES" sz="5400" b="1" strike="noStrike" spc="-2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" name="CustomShape 15">
            <a:extLst>
              <a:ext uri="{FF2B5EF4-FFF2-40B4-BE49-F238E27FC236}">
                <a16:creationId xmlns:a16="http://schemas.microsoft.com/office/drawing/2014/main" id="{B2C03902-F792-F78A-B648-C5382ED68D4B}"/>
              </a:ext>
            </a:extLst>
          </p:cNvPr>
          <p:cNvSpPr/>
          <p:nvPr/>
        </p:nvSpPr>
        <p:spPr>
          <a:xfrm>
            <a:off x="17208000" y="-157320"/>
            <a:ext cx="1053000" cy="1397160"/>
          </a:xfrm>
          <a:custGeom>
            <a:avLst/>
            <a:gdLst/>
            <a:ahLst/>
            <a:cxnLst/>
            <a:rect l="l" t="t" r="r" b="b"/>
            <a:pathLst>
              <a:path w="4512468" h="6433316">
                <a:moveTo>
                  <a:pt x="0" y="0"/>
                </a:moveTo>
                <a:lnTo>
                  <a:pt x="4512468" y="0"/>
                </a:lnTo>
                <a:lnTo>
                  <a:pt x="4512468" y="6433315"/>
                </a:lnTo>
                <a:lnTo>
                  <a:pt x="0" y="64333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4AD48391-8CCC-0EAA-2F93-5B469CCA7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0" y="1239840"/>
            <a:ext cx="16052800" cy="9029700"/>
          </a:xfrm>
          <a:prstGeom prst="rect">
            <a:avLst/>
          </a:prstGeom>
        </p:spPr>
      </p:pic>
      <p:sp>
        <p:nvSpPr>
          <p:cNvPr id="2" name="CustomShape 12">
            <a:extLst>
              <a:ext uri="{FF2B5EF4-FFF2-40B4-BE49-F238E27FC236}">
                <a16:creationId xmlns:a16="http://schemas.microsoft.com/office/drawing/2014/main" id="{66D427A8-BE14-E3B8-D9F1-F5FE09EED054}"/>
              </a:ext>
            </a:extLst>
          </p:cNvPr>
          <p:cNvSpPr/>
          <p:nvPr/>
        </p:nvSpPr>
        <p:spPr>
          <a:xfrm>
            <a:off x="695715" y="0"/>
            <a:ext cx="1604160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/>
          <a:lstStyle/>
          <a:p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Alignment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by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SDGs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by</a:t>
            </a:r>
            <a:r>
              <a:rPr lang="es-ES" sz="4400" b="1" spc="-1" dirty="0">
                <a:solidFill>
                  <a:srgbClr val="FFFFFF"/>
                </a:solidFill>
                <a:latin typeface="Arial"/>
              </a:rPr>
              <a:t> 2030 Agenda </a:t>
            </a:r>
            <a:r>
              <a:rPr lang="es-ES" sz="4400" b="1" spc="-1" dirty="0" err="1">
                <a:solidFill>
                  <a:srgbClr val="FFFFFF"/>
                </a:solidFill>
                <a:latin typeface="Arial"/>
              </a:rPr>
              <a:t>dimensions</a:t>
            </a:r>
            <a:endParaRPr lang="es-ES" sz="4400" b="1" spc="-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21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e1175-1e82-4e96-8f2e-a0ba0bb7ac11">
      <Terms xmlns="http://schemas.microsoft.com/office/infopath/2007/PartnerControls"/>
    </lcf76f155ced4ddcb4097134ff3c332f>
    <TaxCatchAll xmlns="91f67681-e046-4b31-85ce-3c8dd5f982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3B41F79511E4DA499BC7BA7D1C445" ma:contentTypeVersion="17" ma:contentTypeDescription="Crea un document nou" ma:contentTypeScope="" ma:versionID="284c7ec0bb16a657b7b08e5dd28a64f0">
  <xsd:schema xmlns:xsd="http://www.w3.org/2001/XMLSchema" xmlns:xs="http://www.w3.org/2001/XMLSchema" xmlns:p="http://schemas.microsoft.com/office/2006/metadata/properties" xmlns:ns2="315e1175-1e82-4e96-8f2e-a0ba0bb7ac11" xmlns:ns3="91f67681-e046-4b31-85ce-3c8dd5f98211" targetNamespace="http://schemas.microsoft.com/office/2006/metadata/properties" ma:root="true" ma:fieldsID="6e42764f7dd6169ce581feb1effd2d4d" ns2:_="" ns3:_="">
    <xsd:import namespace="315e1175-1e82-4e96-8f2e-a0ba0bb7ac11"/>
    <xsd:import namespace="91f67681-e046-4b31-85ce-3c8dd5f982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e1175-1e82-4e96-8f2e-a0ba0bb7a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062aa127-81f7-4587-b3fe-72b1d0b715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67681-e046-4b31-85ce-3c8dd5f98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d69d4c-2360-4e10-a092-4754a4486b27}" ma:internalName="TaxCatchAll" ma:showField="CatchAllData" ma:web="91f67681-e046-4b31-85ce-3c8dd5f982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EDA85-6260-46EB-AAB6-13A0636C0E68}">
  <ds:schemaRefs>
    <ds:schemaRef ds:uri="64b3c692-118b-4766-adf9-61f6b6c96602"/>
    <ds:schemaRef ds:uri="9cc0b33f-0110-4f7d-a2a5-a81ac1286ac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CD9731-20B9-4594-AF09-4F16BEDFE463}"/>
</file>

<file path=customXml/itemProps3.xml><?xml version="1.0" encoding="utf-8"?>
<ds:datastoreItem xmlns:ds="http://schemas.openxmlformats.org/officeDocument/2006/customXml" ds:itemID="{0F3E00D9-9041-4D17-A98D-BAFCFB0C1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453</Words>
  <Application>Microsoft Macintosh PowerPoint</Application>
  <PresentationFormat>Personalizado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Poppins</vt:lpstr>
      <vt:lpstr>Poppins Bold</vt:lpstr>
      <vt:lpstr>Soleil</vt:lpstr>
      <vt:lpstr>Soleil Lt</vt:lpstr>
      <vt:lpstr>Times New Roman</vt:lpstr>
      <vt:lpstr>Wingdings</vt:lpstr>
      <vt:lpstr>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de treball PAL 2024</dc:title>
  <dc:creator>Arderiu Camarasa, Jordi</dc:creator>
  <cp:lastModifiedBy>Josep Maria Canyelles Josep Maria Canyelles i Pastó</cp:lastModifiedBy>
  <cp:revision>26</cp:revision>
  <dcterms:created xsi:type="dcterms:W3CDTF">2006-08-16T00:00:00Z</dcterms:created>
  <dcterms:modified xsi:type="dcterms:W3CDTF">2026-04-20T08:37:24Z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0x010100BBB3B41F79511E4DA499BC7BA7D1C445</vt:lpwstr>
  </property>
  <property fmtid="{D5CDD505-2E9C-101B-9397-08002B2CF9AE}" pid="13" name="MediaServiceImageTags">
    <vt:lpwstr/>
  </property>
</Properties>
</file>